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256" r:id="rId5"/>
    <p:sldId id="257" r:id="rId6"/>
    <p:sldId id="260" r:id="rId7"/>
    <p:sldId id="310" r:id="rId8"/>
    <p:sldId id="273" r:id="rId9"/>
    <p:sldId id="353" r:id="rId10"/>
    <p:sldId id="351" r:id="rId11"/>
    <p:sldId id="354" r:id="rId12"/>
    <p:sldId id="356" r:id="rId13"/>
    <p:sldId id="357" r:id="rId14"/>
    <p:sldId id="311" r:id="rId15"/>
    <p:sldId id="352" r:id="rId16"/>
    <p:sldId id="312" r:id="rId17"/>
    <p:sldId id="358" r:id="rId18"/>
    <p:sldId id="313" r:id="rId19"/>
    <p:sldId id="359" r:id="rId20"/>
    <p:sldId id="314" r:id="rId21"/>
    <p:sldId id="360" r:id="rId22"/>
    <p:sldId id="315" r:id="rId23"/>
    <p:sldId id="361" r:id="rId24"/>
    <p:sldId id="362" r:id="rId25"/>
    <p:sldId id="363"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E1E4"/>
    <a:srgbClr val="59A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32" autoAdjust="0"/>
  </p:normalViewPr>
  <p:slideViewPr>
    <p:cSldViewPr>
      <p:cViewPr>
        <p:scale>
          <a:sx n="77" d="100"/>
          <a:sy n="77" d="100"/>
        </p:scale>
        <p:origin x="-870"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FFA79-BB94-4BE6-8016-6F607F9A4ED3}"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GB"/>
        </a:p>
      </dgm:t>
    </dgm:pt>
    <dgm:pt modelId="{D46EDF23-18B6-4264-8342-05D7AEFE4F45}">
      <dgm:prSet phldrT="[Text]"/>
      <dgm:spPr/>
      <dgm:t>
        <a:bodyPr/>
        <a:lstStyle/>
        <a:p>
          <a:pPr marL="0" indent="0"/>
          <a:r>
            <a:rPr lang="en-GB" b="1" baseline="0" dirty="0" smtClean="0">
              <a:latin typeface="+mj-lt"/>
            </a:rPr>
            <a:t>Day and Vocational Opportunities</a:t>
          </a:r>
          <a:endParaRPr lang="en-GB" b="1" dirty="0"/>
        </a:p>
      </dgm:t>
    </dgm:pt>
    <dgm:pt modelId="{A1E24615-1D19-4EB7-9503-C7568B023D3E}" type="parTrans" cxnId="{77C4C968-DBFA-4C20-B296-E91F5CF3B17F}">
      <dgm:prSet/>
      <dgm:spPr/>
      <dgm:t>
        <a:bodyPr/>
        <a:lstStyle/>
        <a:p>
          <a:endParaRPr lang="en-GB"/>
        </a:p>
      </dgm:t>
    </dgm:pt>
    <dgm:pt modelId="{D24C708C-10C5-4403-8651-FCB6FFF566F0}" type="sibTrans" cxnId="{77C4C968-DBFA-4C20-B296-E91F5CF3B17F}">
      <dgm:prSet/>
      <dgm:spPr/>
      <dgm:t>
        <a:bodyPr/>
        <a:lstStyle/>
        <a:p>
          <a:endParaRPr lang="en-GB"/>
        </a:p>
      </dgm:t>
    </dgm:pt>
    <dgm:pt modelId="{68847E54-A354-4358-A396-FC693FACD848}">
      <dgm:prSet/>
      <dgm:spPr/>
      <dgm:t>
        <a:bodyPr/>
        <a:lstStyle/>
        <a:p>
          <a:r>
            <a:rPr lang="en-GB" b="1" baseline="0" smtClean="0">
              <a:latin typeface="+mj-lt"/>
            </a:rPr>
            <a:t>Residential </a:t>
          </a:r>
          <a:endParaRPr lang="en-GB" b="1" baseline="0" dirty="0" smtClean="0">
            <a:latin typeface="+mj-lt"/>
          </a:endParaRPr>
        </a:p>
      </dgm:t>
    </dgm:pt>
    <dgm:pt modelId="{ACC88A6B-5FC3-47DD-B372-5D28D26ECF89}" type="parTrans" cxnId="{35466050-B10E-446A-9340-F06205F5A6EB}">
      <dgm:prSet/>
      <dgm:spPr/>
      <dgm:t>
        <a:bodyPr/>
        <a:lstStyle/>
        <a:p>
          <a:endParaRPr lang="en-GB"/>
        </a:p>
      </dgm:t>
    </dgm:pt>
    <dgm:pt modelId="{DE5F76B0-059D-4F26-92F2-6552F9CD96B0}" type="sibTrans" cxnId="{35466050-B10E-446A-9340-F06205F5A6EB}">
      <dgm:prSet/>
      <dgm:spPr/>
      <dgm:t>
        <a:bodyPr/>
        <a:lstStyle/>
        <a:p>
          <a:endParaRPr lang="en-GB"/>
        </a:p>
      </dgm:t>
    </dgm:pt>
    <dgm:pt modelId="{D83EC7DA-63D9-4D4B-A007-260E89C93CB8}">
      <dgm:prSet/>
      <dgm:spPr/>
      <dgm:t>
        <a:bodyPr/>
        <a:lstStyle/>
        <a:p>
          <a:r>
            <a:rPr lang="en-GB" b="1" baseline="0" smtClean="0">
              <a:latin typeface="+mj-lt"/>
            </a:rPr>
            <a:t>Independent Specialist Further Education College</a:t>
          </a:r>
          <a:endParaRPr lang="en-GB" b="1" baseline="0" dirty="0">
            <a:latin typeface="+mj-lt"/>
          </a:endParaRPr>
        </a:p>
      </dgm:t>
    </dgm:pt>
    <dgm:pt modelId="{6E1F384F-4B76-4513-A43F-154AA20A4AB6}" type="parTrans" cxnId="{B21B9572-F919-45EA-BDA6-5315AC65EE05}">
      <dgm:prSet/>
      <dgm:spPr/>
      <dgm:t>
        <a:bodyPr/>
        <a:lstStyle/>
        <a:p>
          <a:endParaRPr lang="en-GB"/>
        </a:p>
      </dgm:t>
    </dgm:pt>
    <dgm:pt modelId="{5C54B7CC-F38F-4460-8433-6C10F196EB43}" type="sibTrans" cxnId="{B21B9572-F919-45EA-BDA6-5315AC65EE05}">
      <dgm:prSet/>
      <dgm:spPr/>
      <dgm:t>
        <a:bodyPr/>
        <a:lstStyle/>
        <a:p>
          <a:endParaRPr lang="en-GB"/>
        </a:p>
      </dgm:t>
    </dgm:pt>
    <dgm:pt modelId="{84F6B3A8-2691-41E8-B1F1-8F4A696433DE}">
      <dgm:prSet/>
      <dgm:spPr/>
      <dgm:t>
        <a:bodyPr/>
        <a:lstStyle/>
        <a:p>
          <a:r>
            <a:rPr lang="en-GB" b="1" baseline="0" smtClean="0">
              <a:latin typeface="+mj-lt"/>
            </a:rPr>
            <a:t>Domiciliary Agency</a:t>
          </a:r>
          <a:endParaRPr lang="en-GB" b="1" baseline="0" dirty="0" smtClean="0">
            <a:latin typeface="+mj-lt"/>
          </a:endParaRPr>
        </a:p>
      </dgm:t>
    </dgm:pt>
    <dgm:pt modelId="{96D44E95-4457-45B9-B4CB-164C944D1315}" type="parTrans" cxnId="{4D3FCC3C-63A8-4D29-87DF-82171CD0EF7A}">
      <dgm:prSet/>
      <dgm:spPr/>
      <dgm:t>
        <a:bodyPr/>
        <a:lstStyle/>
        <a:p>
          <a:endParaRPr lang="en-GB"/>
        </a:p>
      </dgm:t>
    </dgm:pt>
    <dgm:pt modelId="{0407541F-9B8C-4B3D-AAB8-AF7DB7973F9C}" type="sibTrans" cxnId="{4D3FCC3C-63A8-4D29-87DF-82171CD0EF7A}">
      <dgm:prSet/>
      <dgm:spPr/>
      <dgm:t>
        <a:bodyPr/>
        <a:lstStyle/>
        <a:p>
          <a:endParaRPr lang="en-GB"/>
        </a:p>
      </dgm:t>
    </dgm:pt>
    <dgm:pt modelId="{28A53B43-9269-4F45-9E57-239210616A03}">
      <dgm:prSet/>
      <dgm:spPr/>
      <dgm:t>
        <a:bodyPr/>
        <a:lstStyle/>
        <a:p>
          <a:r>
            <a:rPr lang="en-GB" b="1" baseline="0" dirty="0" smtClean="0">
              <a:latin typeface="+mj-lt"/>
            </a:rPr>
            <a:t>Transition Services</a:t>
          </a:r>
        </a:p>
      </dgm:t>
    </dgm:pt>
    <dgm:pt modelId="{940E80C1-959F-4DAD-ACEB-453D4EDA0910}" type="parTrans" cxnId="{44C52502-F534-4EE3-AA6B-CD0C81338F9C}">
      <dgm:prSet/>
      <dgm:spPr/>
      <dgm:t>
        <a:bodyPr/>
        <a:lstStyle/>
        <a:p>
          <a:endParaRPr lang="en-GB"/>
        </a:p>
      </dgm:t>
    </dgm:pt>
    <dgm:pt modelId="{BAFC4A24-1065-495B-8F8D-49852430F2CA}" type="sibTrans" cxnId="{44C52502-F534-4EE3-AA6B-CD0C81338F9C}">
      <dgm:prSet/>
      <dgm:spPr/>
      <dgm:t>
        <a:bodyPr/>
        <a:lstStyle/>
        <a:p>
          <a:endParaRPr lang="en-GB"/>
        </a:p>
      </dgm:t>
    </dgm:pt>
    <dgm:pt modelId="{6BAA87D8-6314-4C4C-8EBB-75C7CB68053E}">
      <dgm:prSet/>
      <dgm:spPr/>
      <dgm:t>
        <a:bodyPr/>
        <a:lstStyle/>
        <a:p>
          <a:r>
            <a:rPr lang="en-GB" b="1" baseline="0" dirty="0" smtClean="0">
              <a:latin typeface="+mj-lt"/>
            </a:rPr>
            <a:t>University Support Programme</a:t>
          </a:r>
        </a:p>
      </dgm:t>
    </dgm:pt>
    <dgm:pt modelId="{518E6D8D-8DE4-4AA9-92E0-15B4F824062B}" type="parTrans" cxnId="{6792A9C2-B787-4E3D-B336-A64902B209B1}">
      <dgm:prSet/>
      <dgm:spPr/>
      <dgm:t>
        <a:bodyPr/>
        <a:lstStyle/>
        <a:p>
          <a:endParaRPr lang="en-GB"/>
        </a:p>
      </dgm:t>
    </dgm:pt>
    <dgm:pt modelId="{FA3B4AFD-1DD6-43B9-B73D-DD01E2A2EE73}" type="sibTrans" cxnId="{6792A9C2-B787-4E3D-B336-A64902B209B1}">
      <dgm:prSet/>
      <dgm:spPr/>
      <dgm:t>
        <a:bodyPr/>
        <a:lstStyle/>
        <a:p>
          <a:endParaRPr lang="en-GB"/>
        </a:p>
      </dgm:t>
    </dgm:pt>
    <dgm:pt modelId="{123B2AFC-3403-4745-9879-18F0C8EB4E66}">
      <dgm:prSet/>
      <dgm:spPr/>
      <dgm:t>
        <a:bodyPr/>
        <a:lstStyle/>
        <a:p>
          <a:r>
            <a:rPr lang="en-GB" b="1" baseline="0" smtClean="0">
              <a:latin typeface="+mj-lt"/>
            </a:rPr>
            <a:t>Individual Service Designs</a:t>
          </a:r>
          <a:endParaRPr lang="en-GB" b="1" baseline="0" dirty="0" smtClean="0">
            <a:latin typeface="+mj-lt"/>
          </a:endParaRPr>
        </a:p>
      </dgm:t>
    </dgm:pt>
    <dgm:pt modelId="{6D03A2EB-E9F7-4650-A2AE-5169591A5C11}" type="parTrans" cxnId="{45734CA1-F661-48D3-918E-C9984743301B}">
      <dgm:prSet/>
      <dgm:spPr/>
      <dgm:t>
        <a:bodyPr/>
        <a:lstStyle/>
        <a:p>
          <a:endParaRPr lang="en-GB"/>
        </a:p>
      </dgm:t>
    </dgm:pt>
    <dgm:pt modelId="{B1800A98-3043-4EEE-BA27-C40B68088C77}" type="sibTrans" cxnId="{45734CA1-F661-48D3-918E-C9984743301B}">
      <dgm:prSet/>
      <dgm:spPr/>
      <dgm:t>
        <a:bodyPr/>
        <a:lstStyle/>
        <a:p>
          <a:endParaRPr lang="en-GB"/>
        </a:p>
      </dgm:t>
    </dgm:pt>
    <dgm:pt modelId="{7891B50B-B680-4A72-B5DA-351CEEA3F283}">
      <dgm:prSet/>
      <dgm:spPr/>
      <dgm:t>
        <a:bodyPr/>
        <a:lstStyle/>
        <a:p>
          <a:r>
            <a:rPr lang="en-GB" b="1" baseline="0" dirty="0" smtClean="0">
              <a:latin typeface="+mj-lt"/>
            </a:rPr>
            <a:t>External Training and Development</a:t>
          </a:r>
        </a:p>
      </dgm:t>
    </dgm:pt>
    <dgm:pt modelId="{23CCDCA2-A9B5-4E95-98DF-6BCC1E9BF111}" type="parTrans" cxnId="{61294BD2-3709-4A46-BA46-DCC0B4E5165A}">
      <dgm:prSet/>
      <dgm:spPr/>
      <dgm:t>
        <a:bodyPr/>
        <a:lstStyle/>
        <a:p>
          <a:endParaRPr lang="en-GB"/>
        </a:p>
      </dgm:t>
    </dgm:pt>
    <dgm:pt modelId="{3E815087-EDF6-4A12-A6AB-D1DA735E0B9A}" type="sibTrans" cxnId="{61294BD2-3709-4A46-BA46-DCC0B4E5165A}">
      <dgm:prSet/>
      <dgm:spPr/>
      <dgm:t>
        <a:bodyPr/>
        <a:lstStyle/>
        <a:p>
          <a:endParaRPr lang="en-GB"/>
        </a:p>
      </dgm:t>
    </dgm:pt>
    <dgm:pt modelId="{E5DFE57C-1251-405E-B0F9-FCA42C3632F3}">
      <dgm:prSet/>
      <dgm:spPr/>
      <dgm:t>
        <a:bodyPr/>
        <a:lstStyle/>
        <a:p>
          <a:r>
            <a:rPr lang="en-GB" b="1" baseline="0" smtClean="0">
              <a:latin typeface="+mj-lt"/>
            </a:rPr>
            <a:t>Autism Works</a:t>
          </a:r>
          <a:endParaRPr lang="en-GB" b="1" baseline="0" dirty="0" smtClean="0">
            <a:latin typeface="+mj-lt"/>
          </a:endParaRPr>
        </a:p>
      </dgm:t>
    </dgm:pt>
    <dgm:pt modelId="{5E6158E3-80C5-455F-B5D5-74824592E0DB}" type="parTrans" cxnId="{627238E4-85E4-4D58-9763-D83CC12FD59D}">
      <dgm:prSet/>
      <dgm:spPr/>
      <dgm:t>
        <a:bodyPr/>
        <a:lstStyle/>
        <a:p>
          <a:endParaRPr lang="en-GB"/>
        </a:p>
      </dgm:t>
    </dgm:pt>
    <dgm:pt modelId="{B5B95A06-5F16-44CC-9110-9C74601E8C03}" type="sibTrans" cxnId="{627238E4-85E4-4D58-9763-D83CC12FD59D}">
      <dgm:prSet/>
      <dgm:spPr/>
      <dgm:t>
        <a:bodyPr/>
        <a:lstStyle/>
        <a:p>
          <a:endParaRPr lang="en-GB"/>
        </a:p>
      </dgm:t>
    </dgm:pt>
    <dgm:pt modelId="{9DBE470C-8D45-4767-A8E1-0228CA9889E6}">
      <dgm:prSet/>
      <dgm:spPr/>
      <dgm:t>
        <a:bodyPr/>
        <a:lstStyle/>
        <a:p>
          <a:r>
            <a:rPr lang="en-GB" b="1" baseline="0" smtClean="0">
              <a:latin typeface="+mj-lt"/>
            </a:rPr>
            <a:t>ESPA Research</a:t>
          </a:r>
          <a:endParaRPr lang="en-GB" b="1" baseline="0" dirty="0">
            <a:latin typeface="+mj-lt"/>
          </a:endParaRPr>
        </a:p>
      </dgm:t>
    </dgm:pt>
    <dgm:pt modelId="{C18EDAE9-D935-489C-9181-A2AF77A989FE}" type="parTrans" cxnId="{E678B920-88ED-45F7-921C-A1F645529E78}">
      <dgm:prSet/>
      <dgm:spPr/>
      <dgm:t>
        <a:bodyPr/>
        <a:lstStyle/>
        <a:p>
          <a:endParaRPr lang="en-GB"/>
        </a:p>
      </dgm:t>
    </dgm:pt>
    <dgm:pt modelId="{5B786DDC-104A-4144-B3AA-78530EF72FE7}" type="sibTrans" cxnId="{E678B920-88ED-45F7-921C-A1F645529E78}">
      <dgm:prSet/>
      <dgm:spPr/>
      <dgm:t>
        <a:bodyPr/>
        <a:lstStyle/>
        <a:p>
          <a:endParaRPr lang="en-GB"/>
        </a:p>
      </dgm:t>
    </dgm:pt>
    <dgm:pt modelId="{8C2242F6-EF03-4D95-BC56-BA018DC2E9C9}" type="pres">
      <dgm:prSet presAssocID="{444FFA79-BB94-4BE6-8016-6F607F9A4ED3}" presName="diagram" presStyleCnt="0">
        <dgm:presLayoutVars>
          <dgm:dir/>
          <dgm:resizeHandles val="exact"/>
        </dgm:presLayoutVars>
      </dgm:prSet>
      <dgm:spPr/>
      <dgm:t>
        <a:bodyPr/>
        <a:lstStyle/>
        <a:p>
          <a:endParaRPr lang="en-GB"/>
        </a:p>
      </dgm:t>
    </dgm:pt>
    <dgm:pt modelId="{4033C301-BE3C-4E06-B23A-FF43975CF0BE}" type="pres">
      <dgm:prSet presAssocID="{D46EDF23-18B6-4264-8342-05D7AEFE4F45}" presName="node" presStyleLbl="node1" presStyleIdx="0" presStyleCnt="10">
        <dgm:presLayoutVars>
          <dgm:bulletEnabled val="1"/>
        </dgm:presLayoutVars>
      </dgm:prSet>
      <dgm:spPr/>
      <dgm:t>
        <a:bodyPr/>
        <a:lstStyle/>
        <a:p>
          <a:endParaRPr lang="en-GB"/>
        </a:p>
      </dgm:t>
    </dgm:pt>
    <dgm:pt modelId="{BD66B7BF-9C62-4224-A92A-7A4865B643BD}" type="pres">
      <dgm:prSet presAssocID="{D24C708C-10C5-4403-8651-FCB6FFF566F0}" presName="sibTrans" presStyleCnt="0"/>
      <dgm:spPr/>
      <dgm:t>
        <a:bodyPr/>
        <a:lstStyle/>
        <a:p>
          <a:endParaRPr lang="en-GB"/>
        </a:p>
      </dgm:t>
    </dgm:pt>
    <dgm:pt modelId="{4963A77D-64F4-4BBC-8A4E-21AC5C913884}" type="pres">
      <dgm:prSet presAssocID="{84F6B3A8-2691-41E8-B1F1-8F4A696433DE}" presName="node" presStyleLbl="node1" presStyleIdx="1" presStyleCnt="10">
        <dgm:presLayoutVars>
          <dgm:bulletEnabled val="1"/>
        </dgm:presLayoutVars>
      </dgm:prSet>
      <dgm:spPr/>
      <dgm:t>
        <a:bodyPr/>
        <a:lstStyle/>
        <a:p>
          <a:endParaRPr lang="en-GB"/>
        </a:p>
      </dgm:t>
    </dgm:pt>
    <dgm:pt modelId="{A5C9A8D5-721F-4456-98E6-F762E2CA839A}" type="pres">
      <dgm:prSet presAssocID="{0407541F-9B8C-4B3D-AAB8-AF7DB7973F9C}" presName="sibTrans" presStyleCnt="0"/>
      <dgm:spPr/>
      <dgm:t>
        <a:bodyPr/>
        <a:lstStyle/>
        <a:p>
          <a:endParaRPr lang="en-GB"/>
        </a:p>
      </dgm:t>
    </dgm:pt>
    <dgm:pt modelId="{CECB8119-BFD1-479B-94DD-8CAEFC6CF220}" type="pres">
      <dgm:prSet presAssocID="{68847E54-A354-4358-A396-FC693FACD848}" presName="node" presStyleLbl="node1" presStyleIdx="2" presStyleCnt="10">
        <dgm:presLayoutVars>
          <dgm:bulletEnabled val="1"/>
        </dgm:presLayoutVars>
      </dgm:prSet>
      <dgm:spPr/>
      <dgm:t>
        <a:bodyPr/>
        <a:lstStyle/>
        <a:p>
          <a:endParaRPr lang="en-GB"/>
        </a:p>
      </dgm:t>
    </dgm:pt>
    <dgm:pt modelId="{B2A6A380-FB9D-4861-9D4C-83E31B4ADC37}" type="pres">
      <dgm:prSet presAssocID="{DE5F76B0-059D-4F26-92F2-6552F9CD96B0}" presName="sibTrans" presStyleCnt="0"/>
      <dgm:spPr/>
      <dgm:t>
        <a:bodyPr/>
        <a:lstStyle/>
        <a:p>
          <a:endParaRPr lang="en-GB"/>
        </a:p>
      </dgm:t>
    </dgm:pt>
    <dgm:pt modelId="{57CA850C-99CB-44D9-95B5-8BE46540E651}" type="pres">
      <dgm:prSet presAssocID="{28A53B43-9269-4F45-9E57-239210616A03}" presName="node" presStyleLbl="node1" presStyleIdx="3" presStyleCnt="10" custLinFactNeighborX="-1228" custLinFactNeighborY="656">
        <dgm:presLayoutVars>
          <dgm:bulletEnabled val="1"/>
        </dgm:presLayoutVars>
      </dgm:prSet>
      <dgm:spPr/>
      <dgm:t>
        <a:bodyPr/>
        <a:lstStyle/>
        <a:p>
          <a:endParaRPr lang="en-GB"/>
        </a:p>
      </dgm:t>
    </dgm:pt>
    <dgm:pt modelId="{1E5EFEEB-CA38-4A9E-9BB4-617310D5061B}" type="pres">
      <dgm:prSet presAssocID="{BAFC4A24-1065-495B-8F8D-49852430F2CA}" presName="sibTrans" presStyleCnt="0"/>
      <dgm:spPr/>
      <dgm:t>
        <a:bodyPr/>
        <a:lstStyle/>
        <a:p>
          <a:endParaRPr lang="en-GB"/>
        </a:p>
      </dgm:t>
    </dgm:pt>
    <dgm:pt modelId="{CB4B1E8E-2816-4526-858C-949A4C117EFB}" type="pres">
      <dgm:prSet presAssocID="{D83EC7DA-63D9-4D4B-A007-260E89C93CB8}" presName="node" presStyleLbl="node1" presStyleIdx="4" presStyleCnt="10">
        <dgm:presLayoutVars>
          <dgm:bulletEnabled val="1"/>
        </dgm:presLayoutVars>
      </dgm:prSet>
      <dgm:spPr/>
      <dgm:t>
        <a:bodyPr/>
        <a:lstStyle/>
        <a:p>
          <a:endParaRPr lang="en-GB"/>
        </a:p>
      </dgm:t>
    </dgm:pt>
    <dgm:pt modelId="{0D0F948F-BEBE-44B6-9956-988EB6E15B9D}" type="pres">
      <dgm:prSet presAssocID="{5C54B7CC-F38F-4460-8433-6C10F196EB43}" presName="sibTrans" presStyleCnt="0"/>
      <dgm:spPr/>
      <dgm:t>
        <a:bodyPr/>
        <a:lstStyle/>
        <a:p>
          <a:endParaRPr lang="en-GB"/>
        </a:p>
      </dgm:t>
    </dgm:pt>
    <dgm:pt modelId="{4FDA3DD4-6BAC-4B6D-BF9D-A57478BBD47C}" type="pres">
      <dgm:prSet presAssocID="{7891B50B-B680-4A72-B5DA-351CEEA3F283}" presName="node" presStyleLbl="node1" presStyleIdx="5" presStyleCnt="10">
        <dgm:presLayoutVars>
          <dgm:bulletEnabled val="1"/>
        </dgm:presLayoutVars>
      </dgm:prSet>
      <dgm:spPr/>
      <dgm:t>
        <a:bodyPr/>
        <a:lstStyle/>
        <a:p>
          <a:endParaRPr lang="en-GB"/>
        </a:p>
      </dgm:t>
    </dgm:pt>
    <dgm:pt modelId="{FAED64D9-D793-4D86-8215-E6CFE86B6B28}" type="pres">
      <dgm:prSet presAssocID="{3E815087-EDF6-4A12-A6AB-D1DA735E0B9A}" presName="sibTrans" presStyleCnt="0"/>
      <dgm:spPr/>
      <dgm:t>
        <a:bodyPr/>
        <a:lstStyle/>
        <a:p>
          <a:endParaRPr lang="en-GB"/>
        </a:p>
      </dgm:t>
    </dgm:pt>
    <dgm:pt modelId="{99A3E6E5-FCD7-47EC-BEC4-B69540870296}" type="pres">
      <dgm:prSet presAssocID="{123B2AFC-3403-4745-9879-18F0C8EB4E66}" presName="node" presStyleLbl="node1" presStyleIdx="6" presStyleCnt="10">
        <dgm:presLayoutVars>
          <dgm:bulletEnabled val="1"/>
        </dgm:presLayoutVars>
      </dgm:prSet>
      <dgm:spPr/>
      <dgm:t>
        <a:bodyPr/>
        <a:lstStyle/>
        <a:p>
          <a:endParaRPr lang="en-GB"/>
        </a:p>
      </dgm:t>
    </dgm:pt>
    <dgm:pt modelId="{1A553AE7-555D-47F4-BC9A-6450CED030A8}" type="pres">
      <dgm:prSet presAssocID="{B1800A98-3043-4EEE-BA27-C40B68088C77}" presName="sibTrans" presStyleCnt="0"/>
      <dgm:spPr/>
      <dgm:t>
        <a:bodyPr/>
        <a:lstStyle/>
        <a:p>
          <a:endParaRPr lang="en-GB"/>
        </a:p>
      </dgm:t>
    </dgm:pt>
    <dgm:pt modelId="{44ACEC08-773D-4BB4-AC10-EF845715169D}" type="pres">
      <dgm:prSet presAssocID="{6BAA87D8-6314-4C4C-8EBB-75C7CB68053E}" presName="node" presStyleLbl="node1" presStyleIdx="7" presStyleCnt="10" custLinFactNeighborX="687" custLinFactNeighborY="1474">
        <dgm:presLayoutVars>
          <dgm:bulletEnabled val="1"/>
        </dgm:presLayoutVars>
      </dgm:prSet>
      <dgm:spPr/>
      <dgm:t>
        <a:bodyPr/>
        <a:lstStyle/>
        <a:p>
          <a:endParaRPr lang="en-GB"/>
        </a:p>
      </dgm:t>
    </dgm:pt>
    <dgm:pt modelId="{61D4A62F-081C-4871-BE8C-1F21EB756937}" type="pres">
      <dgm:prSet presAssocID="{FA3B4AFD-1DD6-43B9-B73D-DD01E2A2EE73}" presName="sibTrans" presStyleCnt="0"/>
      <dgm:spPr/>
      <dgm:t>
        <a:bodyPr/>
        <a:lstStyle/>
        <a:p>
          <a:endParaRPr lang="en-GB"/>
        </a:p>
      </dgm:t>
    </dgm:pt>
    <dgm:pt modelId="{866FA713-ED00-4C51-87FC-736F4D4AD1B4}" type="pres">
      <dgm:prSet presAssocID="{9DBE470C-8D45-4767-A8E1-0228CA9889E6}" presName="node" presStyleLbl="node1" presStyleIdx="8" presStyleCnt="10" custLinFactNeighborX="3472" custLinFactNeighborY="1474">
        <dgm:presLayoutVars>
          <dgm:bulletEnabled val="1"/>
        </dgm:presLayoutVars>
      </dgm:prSet>
      <dgm:spPr/>
      <dgm:t>
        <a:bodyPr/>
        <a:lstStyle/>
        <a:p>
          <a:endParaRPr lang="en-GB"/>
        </a:p>
      </dgm:t>
    </dgm:pt>
    <dgm:pt modelId="{C49CEFD2-F6E0-4714-9C83-0E3B673F7F87}" type="pres">
      <dgm:prSet presAssocID="{5B786DDC-104A-4144-B3AA-78530EF72FE7}" presName="sibTrans" presStyleCnt="0"/>
      <dgm:spPr/>
      <dgm:t>
        <a:bodyPr/>
        <a:lstStyle/>
        <a:p>
          <a:endParaRPr lang="en-GB"/>
        </a:p>
      </dgm:t>
    </dgm:pt>
    <dgm:pt modelId="{BDDFB8C9-FD7E-4544-AD85-F7C80905E2BC}" type="pres">
      <dgm:prSet presAssocID="{E5DFE57C-1251-405E-B0F9-FCA42C3632F3}" presName="node" presStyleLbl="node1" presStyleIdx="9" presStyleCnt="10" custLinFactNeighborX="1558" custLinFactNeighborY="1474">
        <dgm:presLayoutVars>
          <dgm:bulletEnabled val="1"/>
        </dgm:presLayoutVars>
      </dgm:prSet>
      <dgm:spPr/>
      <dgm:t>
        <a:bodyPr/>
        <a:lstStyle/>
        <a:p>
          <a:endParaRPr lang="en-GB"/>
        </a:p>
      </dgm:t>
    </dgm:pt>
  </dgm:ptLst>
  <dgm:cxnLst>
    <dgm:cxn modelId="{44C52502-F534-4EE3-AA6B-CD0C81338F9C}" srcId="{444FFA79-BB94-4BE6-8016-6F607F9A4ED3}" destId="{28A53B43-9269-4F45-9E57-239210616A03}" srcOrd="3" destOrd="0" parTransId="{940E80C1-959F-4DAD-ACEB-453D4EDA0910}" sibTransId="{BAFC4A24-1065-495B-8F8D-49852430F2CA}"/>
    <dgm:cxn modelId="{35466050-B10E-446A-9340-F06205F5A6EB}" srcId="{444FFA79-BB94-4BE6-8016-6F607F9A4ED3}" destId="{68847E54-A354-4358-A396-FC693FACD848}" srcOrd="2" destOrd="0" parTransId="{ACC88A6B-5FC3-47DD-B372-5D28D26ECF89}" sibTransId="{DE5F76B0-059D-4F26-92F2-6552F9CD96B0}"/>
    <dgm:cxn modelId="{627238E4-85E4-4D58-9763-D83CC12FD59D}" srcId="{444FFA79-BB94-4BE6-8016-6F607F9A4ED3}" destId="{E5DFE57C-1251-405E-B0F9-FCA42C3632F3}" srcOrd="9" destOrd="0" parTransId="{5E6158E3-80C5-455F-B5D5-74824592E0DB}" sibTransId="{B5B95A06-5F16-44CC-9110-9C74601E8C03}"/>
    <dgm:cxn modelId="{6792A9C2-B787-4E3D-B336-A64902B209B1}" srcId="{444FFA79-BB94-4BE6-8016-6F607F9A4ED3}" destId="{6BAA87D8-6314-4C4C-8EBB-75C7CB68053E}" srcOrd="7" destOrd="0" parTransId="{518E6D8D-8DE4-4AA9-92E0-15B4F824062B}" sibTransId="{FA3B4AFD-1DD6-43B9-B73D-DD01E2A2EE73}"/>
    <dgm:cxn modelId="{45734CA1-F661-48D3-918E-C9984743301B}" srcId="{444FFA79-BB94-4BE6-8016-6F607F9A4ED3}" destId="{123B2AFC-3403-4745-9879-18F0C8EB4E66}" srcOrd="6" destOrd="0" parTransId="{6D03A2EB-E9F7-4650-A2AE-5169591A5C11}" sibTransId="{B1800A98-3043-4EEE-BA27-C40B68088C77}"/>
    <dgm:cxn modelId="{B21B9572-F919-45EA-BDA6-5315AC65EE05}" srcId="{444FFA79-BB94-4BE6-8016-6F607F9A4ED3}" destId="{D83EC7DA-63D9-4D4B-A007-260E89C93CB8}" srcOrd="4" destOrd="0" parTransId="{6E1F384F-4B76-4513-A43F-154AA20A4AB6}" sibTransId="{5C54B7CC-F38F-4460-8433-6C10F196EB43}"/>
    <dgm:cxn modelId="{C74B3777-2FAF-45EB-A90C-2505EA357D0F}" type="presOf" srcId="{E5DFE57C-1251-405E-B0F9-FCA42C3632F3}" destId="{BDDFB8C9-FD7E-4544-AD85-F7C80905E2BC}" srcOrd="0" destOrd="0" presId="urn:microsoft.com/office/officeart/2005/8/layout/default"/>
    <dgm:cxn modelId="{77C4C968-DBFA-4C20-B296-E91F5CF3B17F}" srcId="{444FFA79-BB94-4BE6-8016-6F607F9A4ED3}" destId="{D46EDF23-18B6-4264-8342-05D7AEFE4F45}" srcOrd="0" destOrd="0" parTransId="{A1E24615-1D19-4EB7-9503-C7568B023D3E}" sibTransId="{D24C708C-10C5-4403-8651-FCB6FFF566F0}"/>
    <dgm:cxn modelId="{61294BD2-3709-4A46-BA46-DCC0B4E5165A}" srcId="{444FFA79-BB94-4BE6-8016-6F607F9A4ED3}" destId="{7891B50B-B680-4A72-B5DA-351CEEA3F283}" srcOrd="5" destOrd="0" parTransId="{23CCDCA2-A9B5-4E95-98DF-6BCC1E9BF111}" sibTransId="{3E815087-EDF6-4A12-A6AB-D1DA735E0B9A}"/>
    <dgm:cxn modelId="{469B646B-A270-4F72-8427-F76F3135C740}" type="presOf" srcId="{68847E54-A354-4358-A396-FC693FACD848}" destId="{CECB8119-BFD1-479B-94DD-8CAEFC6CF220}" srcOrd="0" destOrd="0" presId="urn:microsoft.com/office/officeart/2005/8/layout/default"/>
    <dgm:cxn modelId="{07C960E7-43F8-47CE-A1DB-B462106C6A16}" type="presOf" srcId="{D46EDF23-18B6-4264-8342-05D7AEFE4F45}" destId="{4033C301-BE3C-4E06-B23A-FF43975CF0BE}" srcOrd="0" destOrd="0" presId="urn:microsoft.com/office/officeart/2005/8/layout/default"/>
    <dgm:cxn modelId="{C5D17021-E55C-4B2D-BC87-213C3A85B4FA}" type="presOf" srcId="{7891B50B-B680-4A72-B5DA-351CEEA3F283}" destId="{4FDA3DD4-6BAC-4B6D-BF9D-A57478BBD47C}" srcOrd="0" destOrd="0" presId="urn:microsoft.com/office/officeart/2005/8/layout/default"/>
    <dgm:cxn modelId="{4D3FCC3C-63A8-4D29-87DF-82171CD0EF7A}" srcId="{444FFA79-BB94-4BE6-8016-6F607F9A4ED3}" destId="{84F6B3A8-2691-41E8-B1F1-8F4A696433DE}" srcOrd="1" destOrd="0" parTransId="{96D44E95-4457-45B9-B4CB-164C944D1315}" sibTransId="{0407541F-9B8C-4B3D-AAB8-AF7DB7973F9C}"/>
    <dgm:cxn modelId="{E678B920-88ED-45F7-921C-A1F645529E78}" srcId="{444FFA79-BB94-4BE6-8016-6F607F9A4ED3}" destId="{9DBE470C-8D45-4767-A8E1-0228CA9889E6}" srcOrd="8" destOrd="0" parTransId="{C18EDAE9-D935-489C-9181-A2AF77A989FE}" sibTransId="{5B786DDC-104A-4144-B3AA-78530EF72FE7}"/>
    <dgm:cxn modelId="{BA4251F7-45F6-4A38-8345-15FCB35ECD96}" type="presOf" srcId="{D83EC7DA-63D9-4D4B-A007-260E89C93CB8}" destId="{CB4B1E8E-2816-4526-858C-949A4C117EFB}" srcOrd="0" destOrd="0" presId="urn:microsoft.com/office/officeart/2005/8/layout/default"/>
    <dgm:cxn modelId="{55DA379D-1EBC-403D-9848-C11750D94FAF}" type="presOf" srcId="{28A53B43-9269-4F45-9E57-239210616A03}" destId="{57CA850C-99CB-44D9-95B5-8BE46540E651}" srcOrd="0" destOrd="0" presId="urn:microsoft.com/office/officeart/2005/8/layout/default"/>
    <dgm:cxn modelId="{4BA4334B-58D9-448F-8A95-618AF1D2177E}" type="presOf" srcId="{84F6B3A8-2691-41E8-B1F1-8F4A696433DE}" destId="{4963A77D-64F4-4BBC-8A4E-21AC5C913884}" srcOrd="0" destOrd="0" presId="urn:microsoft.com/office/officeart/2005/8/layout/default"/>
    <dgm:cxn modelId="{154AFE6D-9EB9-4A40-935F-B84B1FF0BCAC}" type="presOf" srcId="{123B2AFC-3403-4745-9879-18F0C8EB4E66}" destId="{99A3E6E5-FCD7-47EC-BEC4-B69540870296}" srcOrd="0" destOrd="0" presId="urn:microsoft.com/office/officeart/2005/8/layout/default"/>
    <dgm:cxn modelId="{35136267-CBE8-4396-9DFF-E8FB66E6D8C0}" type="presOf" srcId="{9DBE470C-8D45-4767-A8E1-0228CA9889E6}" destId="{866FA713-ED00-4C51-87FC-736F4D4AD1B4}" srcOrd="0" destOrd="0" presId="urn:microsoft.com/office/officeart/2005/8/layout/default"/>
    <dgm:cxn modelId="{52BCA8BB-1CDF-4736-A675-E8D0A3864E6B}" type="presOf" srcId="{6BAA87D8-6314-4C4C-8EBB-75C7CB68053E}" destId="{44ACEC08-773D-4BB4-AC10-EF845715169D}" srcOrd="0" destOrd="0" presId="urn:microsoft.com/office/officeart/2005/8/layout/default"/>
    <dgm:cxn modelId="{00735284-68F7-45DF-B289-24217FD4DDAF}" type="presOf" srcId="{444FFA79-BB94-4BE6-8016-6F607F9A4ED3}" destId="{8C2242F6-EF03-4D95-BC56-BA018DC2E9C9}" srcOrd="0" destOrd="0" presId="urn:microsoft.com/office/officeart/2005/8/layout/default"/>
    <dgm:cxn modelId="{B8D80A9E-191D-4EC4-AB17-7293F11BA87D}" type="presParOf" srcId="{8C2242F6-EF03-4D95-BC56-BA018DC2E9C9}" destId="{4033C301-BE3C-4E06-B23A-FF43975CF0BE}" srcOrd="0" destOrd="0" presId="urn:microsoft.com/office/officeart/2005/8/layout/default"/>
    <dgm:cxn modelId="{4F29B85C-1023-4A20-8961-AFAC31E54418}" type="presParOf" srcId="{8C2242F6-EF03-4D95-BC56-BA018DC2E9C9}" destId="{BD66B7BF-9C62-4224-A92A-7A4865B643BD}" srcOrd="1" destOrd="0" presId="urn:microsoft.com/office/officeart/2005/8/layout/default"/>
    <dgm:cxn modelId="{A9A90795-A4F1-4B4D-8231-4F1D3F54C97D}" type="presParOf" srcId="{8C2242F6-EF03-4D95-BC56-BA018DC2E9C9}" destId="{4963A77D-64F4-4BBC-8A4E-21AC5C913884}" srcOrd="2" destOrd="0" presId="urn:microsoft.com/office/officeart/2005/8/layout/default"/>
    <dgm:cxn modelId="{F7C69E92-638E-44D1-823D-403338A5B3D2}" type="presParOf" srcId="{8C2242F6-EF03-4D95-BC56-BA018DC2E9C9}" destId="{A5C9A8D5-721F-4456-98E6-F762E2CA839A}" srcOrd="3" destOrd="0" presId="urn:microsoft.com/office/officeart/2005/8/layout/default"/>
    <dgm:cxn modelId="{F25E6CA4-C822-4CF2-8271-22C4CC2A132A}" type="presParOf" srcId="{8C2242F6-EF03-4D95-BC56-BA018DC2E9C9}" destId="{CECB8119-BFD1-479B-94DD-8CAEFC6CF220}" srcOrd="4" destOrd="0" presId="urn:microsoft.com/office/officeart/2005/8/layout/default"/>
    <dgm:cxn modelId="{23BEB041-6B17-4B29-8269-B1746F935197}" type="presParOf" srcId="{8C2242F6-EF03-4D95-BC56-BA018DC2E9C9}" destId="{B2A6A380-FB9D-4861-9D4C-83E31B4ADC37}" srcOrd="5" destOrd="0" presId="urn:microsoft.com/office/officeart/2005/8/layout/default"/>
    <dgm:cxn modelId="{498C554D-E693-41AD-A37C-159F7BD7716B}" type="presParOf" srcId="{8C2242F6-EF03-4D95-BC56-BA018DC2E9C9}" destId="{57CA850C-99CB-44D9-95B5-8BE46540E651}" srcOrd="6" destOrd="0" presId="urn:microsoft.com/office/officeart/2005/8/layout/default"/>
    <dgm:cxn modelId="{4C593D9B-5E46-48C6-A24B-5B27A3EF190D}" type="presParOf" srcId="{8C2242F6-EF03-4D95-BC56-BA018DC2E9C9}" destId="{1E5EFEEB-CA38-4A9E-9BB4-617310D5061B}" srcOrd="7" destOrd="0" presId="urn:microsoft.com/office/officeart/2005/8/layout/default"/>
    <dgm:cxn modelId="{63FC3BC3-72B8-4711-90EB-C0E0027BB7CC}" type="presParOf" srcId="{8C2242F6-EF03-4D95-BC56-BA018DC2E9C9}" destId="{CB4B1E8E-2816-4526-858C-949A4C117EFB}" srcOrd="8" destOrd="0" presId="urn:microsoft.com/office/officeart/2005/8/layout/default"/>
    <dgm:cxn modelId="{44823024-DCE7-4436-B707-E4DE00FE8B78}" type="presParOf" srcId="{8C2242F6-EF03-4D95-BC56-BA018DC2E9C9}" destId="{0D0F948F-BEBE-44B6-9956-988EB6E15B9D}" srcOrd="9" destOrd="0" presId="urn:microsoft.com/office/officeart/2005/8/layout/default"/>
    <dgm:cxn modelId="{924427F0-6714-483D-8877-B06AAD53FB01}" type="presParOf" srcId="{8C2242F6-EF03-4D95-BC56-BA018DC2E9C9}" destId="{4FDA3DD4-6BAC-4B6D-BF9D-A57478BBD47C}" srcOrd="10" destOrd="0" presId="urn:microsoft.com/office/officeart/2005/8/layout/default"/>
    <dgm:cxn modelId="{3A953DEA-682C-4208-9F0D-4976E3BB76BB}" type="presParOf" srcId="{8C2242F6-EF03-4D95-BC56-BA018DC2E9C9}" destId="{FAED64D9-D793-4D86-8215-E6CFE86B6B28}" srcOrd="11" destOrd="0" presId="urn:microsoft.com/office/officeart/2005/8/layout/default"/>
    <dgm:cxn modelId="{A5847C0C-BBD2-4EF3-BAE8-B3C6F753667C}" type="presParOf" srcId="{8C2242F6-EF03-4D95-BC56-BA018DC2E9C9}" destId="{99A3E6E5-FCD7-47EC-BEC4-B69540870296}" srcOrd="12" destOrd="0" presId="urn:microsoft.com/office/officeart/2005/8/layout/default"/>
    <dgm:cxn modelId="{43C891F3-0880-445C-BAD6-EA5FC1A112B9}" type="presParOf" srcId="{8C2242F6-EF03-4D95-BC56-BA018DC2E9C9}" destId="{1A553AE7-555D-47F4-BC9A-6450CED030A8}" srcOrd="13" destOrd="0" presId="urn:microsoft.com/office/officeart/2005/8/layout/default"/>
    <dgm:cxn modelId="{F667A51C-3E82-4B45-A575-DBF3779A562B}" type="presParOf" srcId="{8C2242F6-EF03-4D95-BC56-BA018DC2E9C9}" destId="{44ACEC08-773D-4BB4-AC10-EF845715169D}" srcOrd="14" destOrd="0" presId="urn:microsoft.com/office/officeart/2005/8/layout/default"/>
    <dgm:cxn modelId="{44A6F5A0-ECD6-4D7D-A209-416D1EDD1960}" type="presParOf" srcId="{8C2242F6-EF03-4D95-BC56-BA018DC2E9C9}" destId="{61D4A62F-081C-4871-BE8C-1F21EB756937}" srcOrd="15" destOrd="0" presId="urn:microsoft.com/office/officeart/2005/8/layout/default"/>
    <dgm:cxn modelId="{F68FDBCD-3945-46F5-9719-ECA39F063362}" type="presParOf" srcId="{8C2242F6-EF03-4D95-BC56-BA018DC2E9C9}" destId="{866FA713-ED00-4C51-87FC-736F4D4AD1B4}" srcOrd="16" destOrd="0" presId="urn:microsoft.com/office/officeart/2005/8/layout/default"/>
    <dgm:cxn modelId="{1CE0FAEE-1ED0-466D-A919-4D719249F839}" type="presParOf" srcId="{8C2242F6-EF03-4D95-BC56-BA018DC2E9C9}" destId="{C49CEFD2-F6E0-4714-9C83-0E3B673F7F87}" srcOrd="17" destOrd="0" presId="urn:microsoft.com/office/officeart/2005/8/layout/default"/>
    <dgm:cxn modelId="{5083C1C4-417F-450D-89B4-A95393330F6B}" type="presParOf" srcId="{8C2242F6-EF03-4D95-BC56-BA018DC2E9C9}" destId="{BDDFB8C9-FD7E-4544-AD85-F7C80905E2BC}" srcOrd="18" destOrd="0" presId="urn:microsoft.com/office/officeart/2005/8/layout/default"/>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3C301-BE3C-4E06-B23A-FF43975CF0BE}">
      <dsp:nvSpPr>
        <dsp:cNvPr id="0" name=""/>
        <dsp:cNvSpPr/>
      </dsp:nvSpPr>
      <dsp:spPr>
        <a:xfrm>
          <a:off x="2855" y="417242"/>
          <a:ext cx="1545781" cy="927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pPr>
          <a:r>
            <a:rPr lang="en-GB" sz="1500" b="1" kern="1200" baseline="0" dirty="0" smtClean="0">
              <a:latin typeface="+mj-lt"/>
            </a:rPr>
            <a:t>Day and Vocational Opportunities</a:t>
          </a:r>
          <a:endParaRPr lang="en-GB" sz="1500" b="1" kern="1200" dirty="0"/>
        </a:p>
      </dsp:txBody>
      <dsp:txXfrm>
        <a:off x="2855" y="417242"/>
        <a:ext cx="1545781" cy="927468"/>
      </dsp:txXfrm>
    </dsp:sp>
    <dsp:sp modelId="{4963A77D-64F4-4BBC-8A4E-21AC5C913884}">
      <dsp:nvSpPr>
        <dsp:cNvPr id="0" name=""/>
        <dsp:cNvSpPr/>
      </dsp:nvSpPr>
      <dsp:spPr>
        <a:xfrm>
          <a:off x="1703214" y="417242"/>
          <a:ext cx="1545781" cy="927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baseline="0" smtClean="0">
              <a:latin typeface="+mj-lt"/>
            </a:rPr>
            <a:t>Domiciliary Agency</a:t>
          </a:r>
          <a:endParaRPr lang="en-GB" sz="1500" b="1" kern="1200" baseline="0" dirty="0" smtClean="0">
            <a:latin typeface="+mj-lt"/>
          </a:endParaRPr>
        </a:p>
      </dsp:txBody>
      <dsp:txXfrm>
        <a:off x="1703214" y="417242"/>
        <a:ext cx="1545781" cy="927468"/>
      </dsp:txXfrm>
    </dsp:sp>
    <dsp:sp modelId="{CECB8119-BFD1-479B-94DD-8CAEFC6CF220}">
      <dsp:nvSpPr>
        <dsp:cNvPr id="0" name=""/>
        <dsp:cNvSpPr/>
      </dsp:nvSpPr>
      <dsp:spPr>
        <a:xfrm>
          <a:off x="3403573" y="417242"/>
          <a:ext cx="1545781" cy="927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baseline="0" smtClean="0">
              <a:latin typeface="+mj-lt"/>
            </a:rPr>
            <a:t>Residential </a:t>
          </a:r>
          <a:endParaRPr lang="en-GB" sz="1500" b="1" kern="1200" baseline="0" dirty="0" smtClean="0">
            <a:latin typeface="+mj-lt"/>
          </a:endParaRPr>
        </a:p>
      </dsp:txBody>
      <dsp:txXfrm>
        <a:off x="3403573" y="417242"/>
        <a:ext cx="1545781" cy="927468"/>
      </dsp:txXfrm>
    </dsp:sp>
    <dsp:sp modelId="{57CA850C-99CB-44D9-95B5-8BE46540E651}">
      <dsp:nvSpPr>
        <dsp:cNvPr id="0" name=""/>
        <dsp:cNvSpPr/>
      </dsp:nvSpPr>
      <dsp:spPr>
        <a:xfrm>
          <a:off x="5084950" y="423326"/>
          <a:ext cx="1545781" cy="927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baseline="0" dirty="0" smtClean="0">
              <a:latin typeface="+mj-lt"/>
            </a:rPr>
            <a:t>Transition Services</a:t>
          </a:r>
        </a:p>
      </dsp:txBody>
      <dsp:txXfrm>
        <a:off x="5084950" y="423326"/>
        <a:ext cx="1545781" cy="927468"/>
      </dsp:txXfrm>
    </dsp:sp>
    <dsp:sp modelId="{CB4B1E8E-2816-4526-858C-949A4C117EFB}">
      <dsp:nvSpPr>
        <dsp:cNvPr id="0" name=""/>
        <dsp:cNvSpPr/>
      </dsp:nvSpPr>
      <dsp:spPr>
        <a:xfrm>
          <a:off x="6804291" y="417242"/>
          <a:ext cx="1545781" cy="927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baseline="0" smtClean="0">
              <a:latin typeface="+mj-lt"/>
            </a:rPr>
            <a:t>Independent Specialist Further Education College</a:t>
          </a:r>
          <a:endParaRPr lang="en-GB" sz="1500" b="1" kern="1200" baseline="0" dirty="0">
            <a:latin typeface="+mj-lt"/>
          </a:endParaRPr>
        </a:p>
      </dsp:txBody>
      <dsp:txXfrm>
        <a:off x="6804291" y="417242"/>
        <a:ext cx="1545781" cy="927468"/>
      </dsp:txXfrm>
    </dsp:sp>
    <dsp:sp modelId="{4FDA3DD4-6BAC-4B6D-BF9D-A57478BBD47C}">
      <dsp:nvSpPr>
        <dsp:cNvPr id="0" name=""/>
        <dsp:cNvSpPr/>
      </dsp:nvSpPr>
      <dsp:spPr>
        <a:xfrm>
          <a:off x="2855" y="1499289"/>
          <a:ext cx="1545781" cy="927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baseline="0" dirty="0" smtClean="0">
              <a:latin typeface="+mj-lt"/>
            </a:rPr>
            <a:t>External Training and Development</a:t>
          </a:r>
        </a:p>
      </dsp:txBody>
      <dsp:txXfrm>
        <a:off x="2855" y="1499289"/>
        <a:ext cx="1545781" cy="927468"/>
      </dsp:txXfrm>
    </dsp:sp>
    <dsp:sp modelId="{99A3E6E5-FCD7-47EC-BEC4-B69540870296}">
      <dsp:nvSpPr>
        <dsp:cNvPr id="0" name=""/>
        <dsp:cNvSpPr/>
      </dsp:nvSpPr>
      <dsp:spPr>
        <a:xfrm>
          <a:off x="1703214" y="1499289"/>
          <a:ext cx="1545781" cy="927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baseline="0" smtClean="0">
              <a:latin typeface="+mj-lt"/>
            </a:rPr>
            <a:t>Individual Service Designs</a:t>
          </a:r>
          <a:endParaRPr lang="en-GB" sz="1500" b="1" kern="1200" baseline="0" dirty="0" smtClean="0">
            <a:latin typeface="+mj-lt"/>
          </a:endParaRPr>
        </a:p>
      </dsp:txBody>
      <dsp:txXfrm>
        <a:off x="1703214" y="1499289"/>
        <a:ext cx="1545781" cy="927468"/>
      </dsp:txXfrm>
    </dsp:sp>
    <dsp:sp modelId="{44ACEC08-773D-4BB4-AC10-EF845715169D}">
      <dsp:nvSpPr>
        <dsp:cNvPr id="0" name=""/>
        <dsp:cNvSpPr/>
      </dsp:nvSpPr>
      <dsp:spPr>
        <a:xfrm>
          <a:off x="3414192" y="1512959"/>
          <a:ext cx="1545781" cy="927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baseline="0" dirty="0" smtClean="0">
              <a:latin typeface="+mj-lt"/>
            </a:rPr>
            <a:t>University Support Programme</a:t>
          </a:r>
        </a:p>
      </dsp:txBody>
      <dsp:txXfrm>
        <a:off x="3414192" y="1512959"/>
        <a:ext cx="1545781" cy="927468"/>
      </dsp:txXfrm>
    </dsp:sp>
    <dsp:sp modelId="{866FA713-ED00-4C51-87FC-736F4D4AD1B4}">
      <dsp:nvSpPr>
        <dsp:cNvPr id="0" name=""/>
        <dsp:cNvSpPr/>
      </dsp:nvSpPr>
      <dsp:spPr>
        <a:xfrm>
          <a:off x="5157602" y="1512959"/>
          <a:ext cx="1545781" cy="927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baseline="0" smtClean="0">
              <a:latin typeface="+mj-lt"/>
            </a:rPr>
            <a:t>ESPA Research</a:t>
          </a:r>
          <a:endParaRPr lang="en-GB" sz="1500" b="1" kern="1200" baseline="0" dirty="0">
            <a:latin typeface="+mj-lt"/>
          </a:endParaRPr>
        </a:p>
      </dsp:txBody>
      <dsp:txXfrm>
        <a:off x="5157602" y="1512959"/>
        <a:ext cx="1545781" cy="927468"/>
      </dsp:txXfrm>
    </dsp:sp>
    <dsp:sp modelId="{BDDFB8C9-FD7E-4544-AD85-F7C80905E2BC}">
      <dsp:nvSpPr>
        <dsp:cNvPr id="0" name=""/>
        <dsp:cNvSpPr/>
      </dsp:nvSpPr>
      <dsp:spPr>
        <a:xfrm>
          <a:off x="6807146" y="1512959"/>
          <a:ext cx="1545781" cy="9274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baseline="0" smtClean="0">
              <a:latin typeface="+mj-lt"/>
            </a:rPr>
            <a:t>Autism Works</a:t>
          </a:r>
          <a:endParaRPr lang="en-GB" sz="1500" b="1" kern="1200" baseline="0" dirty="0" smtClean="0">
            <a:latin typeface="+mj-lt"/>
          </a:endParaRPr>
        </a:p>
      </dsp:txBody>
      <dsp:txXfrm>
        <a:off x="6807146" y="1512959"/>
        <a:ext cx="1545781" cy="9274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0E21808F-136C-46B3-9D21-1EEE358141B0}" type="datetimeFigureOut">
              <a:rPr lang="en-GB" smtClean="0"/>
              <a:t>11/02/2016</a:t>
            </a:fld>
            <a:endParaRPr lang="en-GB"/>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84892D82-80D8-4A28-B6D7-6966B7932D9E}" type="slidenum">
              <a:rPr lang="en-GB" smtClean="0"/>
              <a:t>‹#›</a:t>
            </a:fld>
            <a:endParaRPr lang="en-GB"/>
          </a:p>
        </p:txBody>
      </p:sp>
    </p:spTree>
    <p:extLst>
      <p:ext uri="{BB962C8B-B14F-4D97-AF65-F5344CB8AC3E}">
        <p14:creationId xmlns:p14="http://schemas.microsoft.com/office/powerpoint/2010/main" val="3571540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6333"/>
          </a:xfrm>
          <a:prstGeom prst="rect">
            <a:avLst/>
          </a:prstGeom>
        </p:spPr>
        <p:txBody>
          <a:bodyPr vert="horz" lIns="91440" tIns="45720" rIns="91440" bIns="45720" rtlCol="0"/>
          <a:lstStyle>
            <a:lvl1pPr algn="r">
              <a:defRPr sz="1200"/>
            </a:lvl1pPr>
          </a:lstStyle>
          <a:p>
            <a:fld id="{A7769831-916A-4B4D-9724-6EF045841D0D}" type="datetimeFigureOut">
              <a:rPr lang="en-GB" smtClean="0"/>
              <a:t>11/02/2016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28583"/>
            <a:ext cx="2945659" cy="4963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3"/>
            <a:ext cx="2945659" cy="496333"/>
          </a:xfrm>
          <a:prstGeom prst="rect">
            <a:avLst/>
          </a:prstGeom>
        </p:spPr>
        <p:txBody>
          <a:bodyPr vert="horz" lIns="91440" tIns="45720" rIns="91440" bIns="45720" rtlCol="0" anchor="b"/>
          <a:lstStyle>
            <a:lvl1pPr algn="r">
              <a:defRPr sz="1200"/>
            </a:lvl1pPr>
          </a:lstStyle>
          <a:p>
            <a:fld id="{64A818E1-F5AE-46A1-A52B-6C8C7D39498E}" type="slidenum">
              <a:rPr lang="en-GB" smtClean="0"/>
              <a:t>‹#›</a:t>
            </a:fld>
            <a:endParaRPr lang="en-GB"/>
          </a:p>
        </p:txBody>
      </p:sp>
    </p:spTree>
    <p:extLst>
      <p:ext uri="{BB962C8B-B14F-4D97-AF65-F5344CB8AC3E}">
        <p14:creationId xmlns:p14="http://schemas.microsoft.com/office/powerpoint/2010/main" val="249072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1</a:t>
            </a:fld>
            <a:endParaRPr lang="en-GB"/>
          </a:p>
        </p:txBody>
      </p:sp>
    </p:spTree>
    <p:extLst>
      <p:ext uri="{BB962C8B-B14F-4D97-AF65-F5344CB8AC3E}">
        <p14:creationId xmlns:p14="http://schemas.microsoft.com/office/powerpoint/2010/main" val="3088731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10</a:t>
            </a:fld>
            <a:endParaRPr lang="en-GB"/>
          </a:p>
        </p:txBody>
      </p:sp>
    </p:spTree>
    <p:extLst>
      <p:ext uri="{BB962C8B-B14F-4D97-AF65-F5344CB8AC3E}">
        <p14:creationId xmlns:p14="http://schemas.microsoft.com/office/powerpoint/2010/main" val="4108053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11</a:t>
            </a:fld>
            <a:endParaRPr lang="en-GB"/>
          </a:p>
        </p:txBody>
      </p:sp>
    </p:spTree>
    <p:extLst>
      <p:ext uri="{BB962C8B-B14F-4D97-AF65-F5344CB8AC3E}">
        <p14:creationId xmlns:p14="http://schemas.microsoft.com/office/powerpoint/2010/main" val="4239591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A818E1-F5AE-46A1-A52B-6C8C7D39498E}" type="slidenum">
              <a:rPr lang="en-GB" smtClean="0"/>
              <a:t>12</a:t>
            </a:fld>
            <a:endParaRPr lang="en-GB"/>
          </a:p>
        </p:txBody>
      </p:sp>
    </p:spTree>
    <p:extLst>
      <p:ext uri="{BB962C8B-B14F-4D97-AF65-F5344CB8AC3E}">
        <p14:creationId xmlns:p14="http://schemas.microsoft.com/office/powerpoint/2010/main" val="237038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13</a:t>
            </a:fld>
            <a:endParaRPr lang="en-GB"/>
          </a:p>
        </p:txBody>
      </p:sp>
    </p:spTree>
    <p:extLst>
      <p:ext uri="{BB962C8B-B14F-4D97-AF65-F5344CB8AC3E}">
        <p14:creationId xmlns:p14="http://schemas.microsoft.com/office/powerpoint/2010/main" val="1020855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14</a:t>
            </a:fld>
            <a:endParaRPr lang="en-GB"/>
          </a:p>
        </p:txBody>
      </p:sp>
    </p:spTree>
    <p:extLst>
      <p:ext uri="{BB962C8B-B14F-4D97-AF65-F5344CB8AC3E}">
        <p14:creationId xmlns:p14="http://schemas.microsoft.com/office/powerpoint/2010/main" val="1316544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15</a:t>
            </a:fld>
            <a:endParaRPr lang="en-GB"/>
          </a:p>
        </p:txBody>
      </p:sp>
    </p:spTree>
    <p:extLst>
      <p:ext uri="{BB962C8B-B14F-4D97-AF65-F5344CB8AC3E}">
        <p14:creationId xmlns:p14="http://schemas.microsoft.com/office/powerpoint/2010/main" val="467081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16</a:t>
            </a:fld>
            <a:endParaRPr lang="en-GB"/>
          </a:p>
        </p:txBody>
      </p:sp>
    </p:spTree>
    <p:extLst>
      <p:ext uri="{BB962C8B-B14F-4D97-AF65-F5344CB8AC3E}">
        <p14:creationId xmlns:p14="http://schemas.microsoft.com/office/powerpoint/2010/main" val="1899374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17</a:t>
            </a:fld>
            <a:endParaRPr lang="en-GB"/>
          </a:p>
        </p:txBody>
      </p:sp>
    </p:spTree>
    <p:extLst>
      <p:ext uri="{BB962C8B-B14F-4D97-AF65-F5344CB8AC3E}">
        <p14:creationId xmlns:p14="http://schemas.microsoft.com/office/powerpoint/2010/main" val="689062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18</a:t>
            </a:fld>
            <a:endParaRPr lang="en-GB"/>
          </a:p>
        </p:txBody>
      </p:sp>
    </p:spTree>
    <p:extLst>
      <p:ext uri="{BB962C8B-B14F-4D97-AF65-F5344CB8AC3E}">
        <p14:creationId xmlns:p14="http://schemas.microsoft.com/office/powerpoint/2010/main" val="3232110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19</a:t>
            </a:fld>
            <a:endParaRPr lang="en-GB"/>
          </a:p>
        </p:txBody>
      </p:sp>
    </p:spTree>
    <p:extLst>
      <p:ext uri="{BB962C8B-B14F-4D97-AF65-F5344CB8AC3E}">
        <p14:creationId xmlns:p14="http://schemas.microsoft.com/office/powerpoint/2010/main" val="103877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2</a:t>
            </a:fld>
            <a:endParaRPr lang="en-GB"/>
          </a:p>
        </p:txBody>
      </p:sp>
    </p:spTree>
    <p:extLst>
      <p:ext uri="{BB962C8B-B14F-4D97-AF65-F5344CB8AC3E}">
        <p14:creationId xmlns:p14="http://schemas.microsoft.com/office/powerpoint/2010/main" val="37381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20</a:t>
            </a:fld>
            <a:endParaRPr lang="en-GB"/>
          </a:p>
        </p:txBody>
      </p:sp>
    </p:spTree>
    <p:extLst>
      <p:ext uri="{BB962C8B-B14F-4D97-AF65-F5344CB8AC3E}">
        <p14:creationId xmlns:p14="http://schemas.microsoft.com/office/powerpoint/2010/main" val="2998941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21</a:t>
            </a:fld>
            <a:endParaRPr lang="en-GB"/>
          </a:p>
        </p:txBody>
      </p:sp>
    </p:spTree>
    <p:extLst>
      <p:ext uri="{BB962C8B-B14F-4D97-AF65-F5344CB8AC3E}">
        <p14:creationId xmlns:p14="http://schemas.microsoft.com/office/powerpoint/2010/main" val="1929973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22</a:t>
            </a:fld>
            <a:endParaRPr lang="en-GB"/>
          </a:p>
        </p:txBody>
      </p:sp>
    </p:spTree>
    <p:extLst>
      <p:ext uri="{BB962C8B-B14F-4D97-AF65-F5344CB8AC3E}">
        <p14:creationId xmlns:p14="http://schemas.microsoft.com/office/powerpoint/2010/main" val="124467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3</a:t>
            </a:fld>
            <a:endParaRPr lang="en-GB"/>
          </a:p>
        </p:txBody>
      </p:sp>
    </p:spTree>
    <p:extLst>
      <p:ext uri="{BB962C8B-B14F-4D97-AF65-F5344CB8AC3E}">
        <p14:creationId xmlns:p14="http://schemas.microsoft.com/office/powerpoint/2010/main" val="216442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4</a:t>
            </a:fld>
            <a:endParaRPr lang="en-GB"/>
          </a:p>
        </p:txBody>
      </p:sp>
    </p:spTree>
    <p:extLst>
      <p:ext uri="{BB962C8B-B14F-4D97-AF65-F5344CB8AC3E}">
        <p14:creationId xmlns:p14="http://schemas.microsoft.com/office/powerpoint/2010/main" val="285071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5</a:t>
            </a:fld>
            <a:endParaRPr lang="en-GB"/>
          </a:p>
        </p:txBody>
      </p:sp>
    </p:spTree>
    <p:extLst>
      <p:ext uri="{BB962C8B-B14F-4D97-AF65-F5344CB8AC3E}">
        <p14:creationId xmlns:p14="http://schemas.microsoft.com/office/powerpoint/2010/main" val="268041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6</a:t>
            </a:fld>
            <a:endParaRPr lang="en-GB"/>
          </a:p>
        </p:txBody>
      </p:sp>
    </p:spTree>
    <p:extLst>
      <p:ext uri="{BB962C8B-B14F-4D97-AF65-F5344CB8AC3E}">
        <p14:creationId xmlns:p14="http://schemas.microsoft.com/office/powerpoint/2010/main" val="66725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7</a:t>
            </a:fld>
            <a:endParaRPr lang="en-GB"/>
          </a:p>
        </p:txBody>
      </p:sp>
    </p:spTree>
    <p:extLst>
      <p:ext uri="{BB962C8B-B14F-4D97-AF65-F5344CB8AC3E}">
        <p14:creationId xmlns:p14="http://schemas.microsoft.com/office/powerpoint/2010/main" val="281078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8</a:t>
            </a:fld>
            <a:endParaRPr lang="en-GB"/>
          </a:p>
        </p:txBody>
      </p:sp>
    </p:spTree>
    <p:extLst>
      <p:ext uri="{BB962C8B-B14F-4D97-AF65-F5344CB8AC3E}">
        <p14:creationId xmlns:p14="http://schemas.microsoft.com/office/powerpoint/2010/main" val="2977847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A818E1-F5AE-46A1-A52B-6C8C7D39498E}" type="slidenum">
              <a:rPr lang="en-GB" smtClean="0"/>
              <a:t>9</a:t>
            </a:fld>
            <a:endParaRPr lang="en-GB"/>
          </a:p>
        </p:txBody>
      </p:sp>
    </p:spTree>
    <p:extLst>
      <p:ext uri="{BB962C8B-B14F-4D97-AF65-F5344CB8AC3E}">
        <p14:creationId xmlns:p14="http://schemas.microsoft.com/office/powerpoint/2010/main" val="336342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1D4795D-D102-47B1-9DB7-59263B9B27E3}" type="datetime1">
              <a:rPr lang="en-GB" smtClean="0"/>
              <a:t>11/02/2016</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4A10E0A2-DE91-4F00-8646-995FD834B10C}"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201B8A-5CCE-4D0D-8DF1-0C5B1DA2489D}" type="datetime1">
              <a:rPr lang="en-GB" smtClean="0"/>
              <a:t>11/02/2016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0E0A2-DE91-4F00-8646-995FD834B10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133204-FDA8-4094-8F9E-86671EBE4859}" type="datetime1">
              <a:rPr lang="en-GB" smtClean="0"/>
              <a:t>11/02/2016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0E0A2-DE91-4F00-8646-995FD834B10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F185B2-63D6-4047-9A45-F65380D97875}" type="datetime1">
              <a:rPr lang="en-GB" smtClean="0"/>
              <a:t>11/02/2016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0E0A2-DE91-4F00-8646-995FD834B10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5C13D7-F953-447D-B27B-01D1018A11E4}" type="datetime1">
              <a:rPr lang="en-GB" smtClean="0"/>
              <a:t>11/02/2016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10E0A2-DE91-4F00-8646-995FD834B10C}"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62FC3C-6579-491A-AA28-E53390AC5AA0}" type="datetime1">
              <a:rPr lang="en-GB" smtClean="0"/>
              <a:t>11/02/2016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10E0A2-DE91-4F00-8646-995FD834B10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20D721-DE70-430C-B2A0-CC5FC64175D0}" type="datetime1">
              <a:rPr lang="en-GB" smtClean="0"/>
              <a:t>11/02/2016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10E0A2-DE91-4F00-8646-995FD834B10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5CD2C5-7882-471C-9F03-A2A0F520CEFE}" type="datetime1">
              <a:rPr lang="en-GB" smtClean="0"/>
              <a:t>11/02/2016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10E0A2-DE91-4F00-8646-995FD834B10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95ABA-39C2-484E-9F42-E9D82D851330}" type="datetime1">
              <a:rPr lang="en-GB" smtClean="0"/>
              <a:t>11/02/2016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10E0A2-DE91-4F00-8646-995FD834B10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C3ED08-18FF-448A-A6F4-AF91BA60808D}" type="datetime1">
              <a:rPr lang="en-GB" smtClean="0"/>
              <a:t>11/02/2016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10E0A2-DE91-4F00-8646-995FD834B10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BE768F3-90F9-4E82-9F14-21772C396FED}" type="datetime1">
              <a:rPr lang="en-GB" smtClean="0"/>
              <a:t>11/02/2016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4A10E0A2-DE91-4F00-8646-995FD834B10C}"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09594F9-DCFB-4224-BD51-C744D84EEA58}" type="datetime1">
              <a:rPr lang="en-GB" smtClean="0"/>
              <a:t>11/02/2016</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A10E0A2-DE91-4F00-8646-995FD834B10C}"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pPr marL="0" indent="0" algn="just">
              <a:buNone/>
            </a:pPr>
            <a:endParaRPr lang="en-GB" sz="3200" b="1" dirty="0" smtClean="0"/>
          </a:p>
          <a:p>
            <a:pPr marL="0" indent="0" algn="ctr">
              <a:buNone/>
            </a:pPr>
            <a:r>
              <a:rPr lang="en-GB" sz="4000" b="1" dirty="0" smtClean="0"/>
              <a:t>Autism specific services – what ESPA believes inspectors should see where a person with autism is supported well</a:t>
            </a:r>
            <a:endParaRPr lang="en-GB" sz="4000" b="1" dirty="0"/>
          </a:p>
          <a:p>
            <a:pPr marL="0" indent="0" algn="ctr">
              <a:buNone/>
            </a:pPr>
            <a:endParaRPr lang="en-GB" sz="3200" b="1" dirty="0" smtClean="0"/>
          </a:p>
          <a:p>
            <a:pPr marL="0" indent="0" algn="ctr">
              <a:buNone/>
            </a:pPr>
            <a:r>
              <a:rPr lang="en-GB" sz="3200" b="1" dirty="0" smtClean="0"/>
              <a:t>Michelle Elstob &amp; Lisa Belshaw</a:t>
            </a:r>
            <a:endParaRPr lang="en-GB" sz="3200" b="1" dirty="0"/>
          </a:p>
        </p:txBody>
      </p:sp>
      <p:sp>
        <p:nvSpPr>
          <p:cNvPr id="5" name="Slide Number Placeholder 4"/>
          <p:cNvSpPr>
            <a:spLocks noGrp="1"/>
          </p:cNvSpPr>
          <p:nvPr>
            <p:ph type="sldNum" sz="quarter" idx="12"/>
          </p:nvPr>
        </p:nvSpPr>
        <p:spPr/>
        <p:txBody>
          <a:bodyPr/>
          <a:lstStyle/>
          <a:p>
            <a:fld id="{4A10E0A2-DE91-4F00-8646-995FD834B10C}" type="slidenum">
              <a:rPr lang="en-GB" smtClean="0"/>
              <a:t>1</a:t>
            </a:fld>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2462" y="760680"/>
            <a:ext cx="4752528" cy="1476867"/>
          </a:xfrm>
          <a:prstGeom prst="rect">
            <a:avLst/>
          </a:prstGeom>
        </p:spPr>
      </p:pic>
    </p:spTree>
    <p:extLst>
      <p:ext uri="{BB962C8B-B14F-4D97-AF65-F5344CB8AC3E}">
        <p14:creationId xmlns:p14="http://schemas.microsoft.com/office/powerpoint/2010/main" val="3140788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44824"/>
            <a:ext cx="3610744" cy="1853560"/>
          </a:xfrm>
          <a:solidFill>
            <a:schemeClr val="bg2"/>
          </a:solidFill>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lvl="0" indent="0">
              <a:buNone/>
            </a:pPr>
            <a:r>
              <a:rPr lang="en-GB" dirty="0">
                <a:latin typeface="+mj-lt"/>
              </a:rPr>
              <a:t>Repetitive ripping, shredding, lining things up, spinning, rocking may give the person reassurance and realignment. These behaviours will not be challenged.</a:t>
            </a:r>
          </a:p>
          <a:p>
            <a:pPr marL="0" indent="0">
              <a:buNone/>
            </a:pPr>
            <a:endParaRPr lang="en-GB" dirty="0"/>
          </a:p>
        </p:txBody>
      </p:sp>
      <p:sp>
        <p:nvSpPr>
          <p:cNvPr id="5" name="Rectangle 4"/>
          <p:cNvSpPr/>
          <p:nvPr/>
        </p:nvSpPr>
        <p:spPr>
          <a:xfrm>
            <a:off x="467544" y="764704"/>
            <a:ext cx="8208912" cy="707886"/>
          </a:xfrm>
          <a:prstGeom prst="rect">
            <a:avLst/>
          </a:prstGeom>
        </p:spPr>
        <p:txBody>
          <a:bodyPr wrap="square">
            <a:spAutoFit/>
          </a:bodyPr>
          <a:lstStyle/>
          <a:p>
            <a:pPr algn="ctr"/>
            <a:endParaRPr lang="en-GB" sz="2000" b="1" dirty="0" smtClean="0">
              <a:latin typeface="+mj-lt"/>
            </a:endParaRPr>
          </a:p>
          <a:p>
            <a:pPr algn="ctr"/>
            <a:r>
              <a:rPr lang="en-GB" sz="2000" b="1" dirty="0" smtClean="0">
                <a:latin typeface="+mj-lt"/>
              </a:rPr>
              <a:t>Autism specific approach that still </a:t>
            </a:r>
            <a:r>
              <a:rPr lang="en-GB" sz="2000" b="1" u="sng" dirty="0" smtClean="0">
                <a:latin typeface="+mj-lt"/>
              </a:rPr>
              <a:t>reflects preferences</a:t>
            </a:r>
            <a:r>
              <a:rPr lang="en-GB" sz="2000" b="1" dirty="0" smtClean="0">
                <a:latin typeface="+mj-lt"/>
              </a:rPr>
              <a:t>     </a:t>
            </a:r>
            <a:r>
              <a:rPr lang="en-GB" sz="2000" b="1" dirty="0" err="1" smtClean="0">
                <a:latin typeface="+mj-lt"/>
              </a:rPr>
              <a:t>Reg</a:t>
            </a:r>
            <a:r>
              <a:rPr lang="en-GB" sz="2000" b="1" dirty="0" smtClean="0">
                <a:latin typeface="+mj-lt"/>
              </a:rPr>
              <a:t> 9</a:t>
            </a:r>
            <a:r>
              <a:rPr lang="en-GB" sz="2000" b="1" u="sng" dirty="0" smtClean="0">
                <a:latin typeface="+mj-lt"/>
              </a:rPr>
              <a:t>  </a:t>
            </a:r>
            <a:endParaRPr lang="en-GB" sz="2000" u="sng" dirty="0">
              <a:latin typeface="+mj-lt"/>
            </a:endParaRPr>
          </a:p>
        </p:txBody>
      </p:sp>
      <p:sp>
        <p:nvSpPr>
          <p:cNvPr id="7" name="Content Placeholder 2"/>
          <p:cNvSpPr txBox="1">
            <a:spLocks/>
          </p:cNvSpPr>
          <p:nvPr/>
        </p:nvSpPr>
        <p:spPr>
          <a:xfrm>
            <a:off x="4920500" y="1844824"/>
            <a:ext cx="3600400" cy="2160240"/>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gn="ctr">
              <a:buNone/>
            </a:pPr>
            <a:r>
              <a:rPr lang="en-GB" sz="2000" dirty="0" smtClean="0">
                <a:latin typeface="+mj-lt"/>
              </a:rPr>
              <a:t>Appropriate activities maybe not “age appropriate”. E.g. X is in his late 50s he has a jungle themed bedroom with toy cranes-this is his choice and works well for him.</a:t>
            </a:r>
          </a:p>
          <a:p>
            <a:pPr marL="0" indent="0" algn="ctr">
              <a:buNone/>
            </a:pPr>
            <a:r>
              <a:rPr lang="en-GB" sz="2000" dirty="0" smtClean="0">
                <a:latin typeface="+mj-lt"/>
              </a:rPr>
              <a:t>Person Y is assessed to play with age 1-3 toys to develop his understanding of turn taking</a:t>
            </a:r>
            <a:r>
              <a:rPr lang="en-GB" sz="1800" dirty="0" smtClean="0"/>
              <a:t>. </a:t>
            </a:r>
            <a:endParaRPr lang="en-GB" sz="1800" dirty="0"/>
          </a:p>
        </p:txBody>
      </p:sp>
      <p:sp>
        <p:nvSpPr>
          <p:cNvPr id="8" name="Content Placeholder 2"/>
          <p:cNvSpPr txBox="1">
            <a:spLocks/>
          </p:cNvSpPr>
          <p:nvPr/>
        </p:nvSpPr>
        <p:spPr>
          <a:xfrm>
            <a:off x="393279" y="4149080"/>
            <a:ext cx="3674665" cy="216024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gn="ctr">
              <a:buFont typeface="Wingdings 2"/>
              <a:buNone/>
            </a:pPr>
            <a:r>
              <a:rPr lang="en-GB" sz="2000" dirty="0" smtClean="0">
                <a:latin typeface="+mj-lt"/>
              </a:rPr>
              <a:t>Case Studies</a:t>
            </a:r>
            <a:endParaRPr lang="en-GB" sz="2000" dirty="0">
              <a:latin typeface="+mj-lt"/>
            </a:endParaRPr>
          </a:p>
        </p:txBody>
      </p:sp>
      <p:sp>
        <p:nvSpPr>
          <p:cNvPr id="9" name="Content Placeholder 2"/>
          <p:cNvSpPr txBox="1">
            <a:spLocks/>
          </p:cNvSpPr>
          <p:nvPr/>
        </p:nvSpPr>
        <p:spPr>
          <a:xfrm>
            <a:off x="4920500" y="4303868"/>
            <a:ext cx="3600400" cy="2006756"/>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gn="ctr">
              <a:buFont typeface="Wingdings 2"/>
              <a:buNone/>
            </a:pPr>
            <a:endParaRPr lang="en-GB" dirty="0" smtClean="0"/>
          </a:p>
          <a:p>
            <a:pPr marL="0" indent="0" algn="ctr">
              <a:buFont typeface="Wingdings 2"/>
              <a:buNone/>
            </a:pPr>
            <a:endParaRPr lang="en-GB" dirty="0" smtClean="0"/>
          </a:p>
          <a:p>
            <a:pPr marL="0" indent="0" algn="ctr">
              <a:buFont typeface="Wingdings 2"/>
              <a:buNone/>
            </a:pPr>
            <a:endParaRPr lang="en-GB" dirty="0"/>
          </a:p>
        </p:txBody>
      </p:sp>
      <p:sp>
        <p:nvSpPr>
          <p:cNvPr id="10" name="Slide Number Placeholder 9"/>
          <p:cNvSpPr>
            <a:spLocks noGrp="1"/>
          </p:cNvSpPr>
          <p:nvPr>
            <p:ph type="sldNum" sz="quarter" idx="12"/>
          </p:nvPr>
        </p:nvSpPr>
        <p:spPr/>
        <p:txBody>
          <a:bodyPr/>
          <a:lstStyle/>
          <a:p>
            <a:fld id="{4A10E0A2-DE91-4F00-8646-995FD834B10C}" type="slidenum">
              <a:rPr lang="en-GB" smtClean="0"/>
              <a:t>10</a:t>
            </a:fld>
            <a:endParaRPr lang="en-GB"/>
          </a:p>
        </p:txBody>
      </p:sp>
      <p:pic>
        <p:nvPicPr>
          <p:cNvPr id="11" name="Picture 2" descr="C:\Users\lisa.belshaw\Desktop\thCAFZMOJ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653135"/>
            <a:ext cx="2592288" cy="15702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dalolly.com/wp-content/uploads/2014/01/151-Big-Ben---Clock-Tow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5314" y="4626011"/>
            <a:ext cx="3030772" cy="136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034" y="620688"/>
            <a:ext cx="8229600" cy="1143000"/>
          </a:xfrm>
        </p:spPr>
        <p:txBody>
          <a:bodyPr/>
          <a:lstStyle/>
          <a:p>
            <a:r>
              <a:rPr lang="en-GB" dirty="0" err="1" smtClean="0"/>
              <a:t>Reg</a:t>
            </a:r>
            <a:r>
              <a:rPr lang="en-GB" dirty="0" smtClean="0"/>
              <a:t> 10-Dignity and respect</a:t>
            </a:r>
            <a:endParaRPr lang="en-GB" dirty="0"/>
          </a:p>
        </p:txBody>
      </p:sp>
      <p:sp>
        <p:nvSpPr>
          <p:cNvPr id="3" name="Content Placeholder 2"/>
          <p:cNvSpPr>
            <a:spLocks noGrp="1"/>
          </p:cNvSpPr>
          <p:nvPr>
            <p:ph idx="1"/>
          </p:nvPr>
        </p:nvSpPr>
        <p:spPr/>
        <p:txBody>
          <a:bodyPr>
            <a:normAutofit/>
          </a:bodyPr>
          <a:lstStyle/>
          <a:p>
            <a:r>
              <a:rPr lang="en-GB" sz="3200" dirty="0" smtClean="0">
                <a:latin typeface="+mj-lt"/>
              </a:rPr>
              <a:t>Includes</a:t>
            </a:r>
          </a:p>
          <a:p>
            <a:pPr marL="514350" indent="-514350">
              <a:buFont typeface="+mj-lt"/>
              <a:buAutoNum type="alphaUcPeriod"/>
            </a:pPr>
            <a:r>
              <a:rPr lang="en-GB" sz="3200" dirty="0" smtClean="0">
                <a:latin typeface="+mj-lt"/>
              </a:rPr>
              <a:t>Ensuring the privacy of the service user</a:t>
            </a:r>
          </a:p>
          <a:p>
            <a:pPr marL="514350" indent="-514350">
              <a:buFont typeface="+mj-lt"/>
              <a:buAutoNum type="alphaUcPeriod"/>
            </a:pPr>
            <a:r>
              <a:rPr lang="en-GB" sz="3200" dirty="0" smtClean="0">
                <a:latin typeface="+mj-lt"/>
              </a:rPr>
              <a:t>Supporting the autonomy, independence and involvement in the community of the service user</a:t>
            </a:r>
          </a:p>
        </p:txBody>
      </p:sp>
      <p:sp>
        <p:nvSpPr>
          <p:cNvPr id="4" name="Slide Number Placeholder 3"/>
          <p:cNvSpPr>
            <a:spLocks noGrp="1"/>
          </p:cNvSpPr>
          <p:nvPr>
            <p:ph type="sldNum" sz="quarter" idx="12"/>
          </p:nvPr>
        </p:nvSpPr>
        <p:spPr/>
        <p:txBody>
          <a:bodyPr/>
          <a:lstStyle/>
          <a:p>
            <a:fld id="{4A10E0A2-DE91-4F00-8646-995FD834B10C}" type="slidenum">
              <a:rPr lang="en-GB" smtClean="0"/>
              <a:t>11</a:t>
            </a:fld>
            <a:endParaRPr lang="en-GB"/>
          </a:p>
        </p:txBody>
      </p:sp>
    </p:spTree>
    <p:extLst>
      <p:ext uri="{BB962C8B-B14F-4D97-AF65-F5344CB8AC3E}">
        <p14:creationId xmlns:p14="http://schemas.microsoft.com/office/powerpoint/2010/main" val="2594579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142180"/>
            <a:ext cx="3168352" cy="1853560"/>
          </a:xfrm>
          <a:solidFill>
            <a:schemeClr val="bg2"/>
          </a:solidFill>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dirty="0"/>
              <a:t>Case </a:t>
            </a:r>
            <a:r>
              <a:rPr lang="en-GB" dirty="0" smtClean="0"/>
              <a:t>study</a:t>
            </a:r>
          </a:p>
          <a:p>
            <a:pPr marL="0" indent="0">
              <a:buNone/>
            </a:pPr>
            <a:endParaRPr lang="en-GB" dirty="0" smtClean="0"/>
          </a:p>
          <a:p>
            <a:pPr marL="0" indent="0">
              <a:buNone/>
            </a:pPr>
            <a:endParaRPr lang="en-GB" dirty="0" smtClean="0"/>
          </a:p>
        </p:txBody>
      </p:sp>
      <p:sp>
        <p:nvSpPr>
          <p:cNvPr id="5" name="Rectangle 4"/>
          <p:cNvSpPr/>
          <p:nvPr/>
        </p:nvSpPr>
        <p:spPr>
          <a:xfrm>
            <a:off x="467544" y="764704"/>
            <a:ext cx="8208912" cy="1323439"/>
          </a:xfrm>
          <a:prstGeom prst="rect">
            <a:avLst/>
          </a:prstGeom>
        </p:spPr>
        <p:txBody>
          <a:bodyPr wrap="square">
            <a:spAutoFit/>
          </a:bodyPr>
          <a:lstStyle/>
          <a:p>
            <a:pPr algn="ctr"/>
            <a:r>
              <a:rPr lang="en-GB" sz="2000" b="1" dirty="0">
                <a:latin typeface="+mj-lt"/>
              </a:rPr>
              <a:t>Autism specific approach that supports </a:t>
            </a:r>
            <a:r>
              <a:rPr lang="en-GB" sz="2000" b="1" u="sng" dirty="0">
                <a:latin typeface="+mj-lt"/>
              </a:rPr>
              <a:t>privacy of service user </a:t>
            </a:r>
          </a:p>
          <a:p>
            <a:pPr algn="ctr"/>
            <a:r>
              <a:rPr lang="en-GB" sz="2000" b="1" dirty="0" smtClean="0">
                <a:latin typeface="+mj-lt"/>
              </a:rPr>
              <a:t>Autism specific approach that supports </a:t>
            </a:r>
            <a:r>
              <a:rPr lang="en-GB" sz="2000" b="1" u="sng" dirty="0" smtClean="0">
                <a:latin typeface="+mj-lt"/>
              </a:rPr>
              <a:t>autonomy, independence and involvement in the community </a:t>
            </a:r>
          </a:p>
          <a:p>
            <a:pPr algn="ctr"/>
            <a:endParaRPr lang="en-GB" sz="2000" u="sng" dirty="0">
              <a:latin typeface="+mj-lt"/>
            </a:endParaRPr>
          </a:p>
        </p:txBody>
      </p:sp>
      <p:sp>
        <p:nvSpPr>
          <p:cNvPr id="7" name="Content Placeholder 2"/>
          <p:cNvSpPr txBox="1">
            <a:spLocks/>
          </p:cNvSpPr>
          <p:nvPr/>
        </p:nvSpPr>
        <p:spPr>
          <a:xfrm>
            <a:off x="4901746" y="1988840"/>
            <a:ext cx="3630694" cy="2664296"/>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gn="ctr">
              <a:buNone/>
            </a:pPr>
            <a:r>
              <a:rPr lang="en-GB" sz="2000" dirty="0">
                <a:latin typeface="+mj-lt"/>
              </a:rPr>
              <a:t>L</a:t>
            </a:r>
            <a:r>
              <a:rPr lang="en-GB" sz="2000" dirty="0" smtClean="0">
                <a:latin typeface="+mj-lt"/>
              </a:rPr>
              <a:t>ots of use of visual aids rather than “staff teaching”</a:t>
            </a:r>
          </a:p>
          <a:p>
            <a:pPr marL="0" indent="0" algn="ctr">
              <a:buNone/>
            </a:pPr>
            <a:endParaRPr lang="en-GB" sz="2000" dirty="0">
              <a:latin typeface="+mj-lt"/>
            </a:endParaRPr>
          </a:p>
        </p:txBody>
      </p:sp>
      <p:sp>
        <p:nvSpPr>
          <p:cNvPr id="8" name="Content Placeholder 2"/>
          <p:cNvSpPr txBox="1">
            <a:spLocks/>
          </p:cNvSpPr>
          <p:nvPr/>
        </p:nvSpPr>
        <p:spPr>
          <a:xfrm>
            <a:off x="683568" y="4744411"/>
            <a:ext cx="3168352" cy="108012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buNone/>
            </a:pPr>
            <a:r>
              <a:rPr lang="en-GB" sz="2000" dirty="0">
                <a:latin typeface="+mj-lt"/>
              </a:rPr>
              <a:t>Example: service user that walks behind member of staff</a:t>
            </a:r>
          </a:p>
        </p:txBody>
      </p:sp>
      <p:sp>
        <p:nvSpPr>
          <p:cNvPr id="9" name="Content Placeholder 2"/>
          <p:cNvSpPr txBox="1">
            <a:spLocks/>
          </p:cNvSpPr>
          <p:nvPr/>
        </p:nvSpPr>
        <p:spPr>
          <a:xfrm>
            <a:off x="4901746" y="4963335"/>
            <a:ext cx="3600400" cy="861196"/>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gn="ctr">
              <a:buFont typeface="Wingdings 2"/>
              <a:buNone/>
            </a:pPr>
            <a:r>
              <a:rPr lang="en-GB" dirty="0" smtClean="0">
                <a:latin typeface="+mj-lt"/>
              </a:rPr>
              <a:t>Washing up-routine.</a:t>
            </a:r>
            <a:endParaRPr lang="en-GB" dirty="0">
              <a:latin typeface="+mj-lt"/>
            </a:endParaRPr>
          </a:p>
        </p:txBody>
      </p:sp>
      <p:sp>
        <p:nvSpPr>
          <p:cNvPr id="10" name="Slide Number Placeholder 9"/>
          <p:cNvSpPr>
            <a:spLocks noGrp="1"/>
          </p:cNvSpPr>
          <p:nvPr>
            <p:ph type="sldNum" sz="quarter" idx="12"/>
          </p:nvPr>
        </p:nvSpPr>
        <p:spPr/>
        <p:txBody>
          <a:bodyPr/>
          <a:lstStyle/>
          <a:p>
            <a:fld id="{4A10E0A2-DE91-4F00-8646-995FD834B10C}" type="slidenum">
              <a:rPr lang="en-GB" smtClean="0"/>
              <a:t>12</a:t>
            </a:fld>
            <a:endParaRPr lang="en-GB"/>
          </a:p>
        </p:txBody>
      </p:sp>
      <p:pic>
        <p:nvPicPr>
          <p:cNvPr id="12" name="Picture 2" descr="\\Espa-tsksvr01\Tasker\User\Homes\bev.stewart\My Pictures\100_1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0915" y="3068960"/>
            <a:ext cx="319235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ichelle.elstob\Desktop\bath-BQ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708920"/>
            <a:ext cx="2448272"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704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869560" cy="1442424"/>
          </a:xfrm>
        </p:spPr>
        <p:txBody>
          <a:bodyPr/>
          <a:lstStyle/>
          <a:p>
            <a:r>
              <a:rPr lang="en-GB" dirty="0" err="1" smtClean="0"/>
              <a:t>Reg</a:t>
            </a:r>
            <a:r>
              <a:rPr lang="en-GB" dirty="0" smtClean="0"/>
              <a:t> 11 Need for consent</a:t>
            </a:r>
            <a:endParaRPr lang="en-GB" dirty="0"/>
          </a:p>
        </p:txBody>
      </p:sp>
      <p:sp>
        <p:nvSpPr>
          <p:cNvPr id="3" name="Content Placeholder 2"/>
          <p:cNvSpPr>
            <a:spLocks noGrp="1"/>
          </p:cNvSpPr>
          <p:nvPr>
            <p:ph idx="1"/>
          </p:nvPr>
        </p:nvSpPr>
        <p:spPr/>
        <p:txBody>
          <a:bodyPr>
            <a:normAutofit/>
          </a:bodyPr>
          <a:lstStyle/>
          <a:p>
            <a:r>
              <a:rPr lang="en-GB" sz="2800" dirty="0" smtClean="0">
                <a:latin typeface="+mj-lt"/>
              </a:rPr>
              <a:t>Care and treatment of service users must only be provided with the consent of the relevant person.</a:t>
            </a:r>
          </a:p>
          <a:p>
            <a:endParaRPr lang="en-GB" sz="2800" dirty="0">
              <a:latin typeface="+mj-lt"/>
            </a:endParaRPr>
          </a:p>
        </p:txBody>
      </p:sp>
      <p:sp>
        <p:nvSpPr>
          <p:cNvPr id="4" name="Slide Number Placeholder 3"/>
          <p:cNvSpPr>
            <a:spLocks noGrp="1"/>
          </p:cNvSpPr>
          <p:nvPr>
            <p:ph type="sldNum" sz="quarter" idx="12"/>
          </p:nvPr>
        </p:nvSpPr>
        <p:spPr/>
        <p:txBody>
          <a:bodyPr/>
          <a:lstStyle/>
          <a:p>
            <a:fld id="{4A10E0A2-DE91-4F00-8646-995FD834B10C}" type="slidenum">
              <a:rPr lang="en-GB" smtClean="0"/>
              <a:t>13</a:t>
            </a:fld>
            <a:endParaRPr lang="en-GB"/>
          </a:p>
        </p:txBody>
      </p:sp>
    </p:spTree>
    <p:extLst>
      <p:ext uri="{BB962C8B-B14F-4D97-AF65-F5344CB8AC3E}">
        <p14:creationId xmlns:p14="http://schemas.microsoft.com/office/powerpoint/2010/main" val="3033053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764704"/>
            <a:ext cx="8208912" cy="1015663"/>
          </a:xfrm>
          <a:prstGeom prst="rect">
            <a:avLst/>
          </a:prstGeom>
        </p:spPr>
        <p:txBody>
          <a:bodyPr wrap="square">
            <a:spAutoFit/>
          </a:bodyPr>
          <a:lstStyle/>
          <a:p>
            <a:pPr algn="ctr"/>
            <a:endParaRPr lang="en-GB" sz="2000" b="1" dirty="0" smtClean="0">
              <a:latin typeface="+mj-lt"/>
            </a:endParaRPr>
          </a:p>
          <a:p>
            <a:pPr algn="ctr"/>
            <a:r>
              <a:rPr lang="en-GB" sz="2000" b="1" dirty="0" smtClean="0">
                <a:latin typeface="+mj-lt"/>
              </a:rPr>
              <a:t>Autism specific approach that supports assessment of </a:t>
            </a:r>
            <a:r>
              <a:rPr lang="en-GB" sz="2000" b="1" u="sng" dirty="0" smtClean="0">
                <a:latin typeface="+mj-lt"/>
              </a:rPr>
              <a:t>capacity and consent</a:t>
            </a:r>
          </a:p>
          <a:p>
            <a:pPr algn="ctr"/>
            <a:endParaRPr lang="en-GB" sz="2000" u="sng" dirty="0">
              <a:latin typeface="+mj-lt"/>
            </a:endParaRPr>
          </a:p>
        </p:txBody>
      </p:sp>
      <p:sp>
        <p:nvSpPr>
          <p:cNvPr id="7" name="Content Placeholder 2"/>
          <p:cNvSpPr txBox="1">
            <a:spLocks/>
          </p:cNvSpPr>
          <p:nvPr/>
        </p:nvSpPr>
        <p:spPr>
          <a:xfrm>
            <a:off x="4932040" y="1988840"/>
            <a:ext cx="3600400" cy="2160240"/>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gn="ctr">
              <a:buNone/>
            </a:pPr>
            <a:r>
              <a:rPr lang="en-GB" sz="1800" dirty="0" smtClean="0"/>
              <a:t> </a:t>
            </a:r>
            <a:r>
              <a:rPr lang="en-GB" sz="1800" dirty="0" smtClean="0">
                <a:latin typeface="+mj-lt"/>
              </a:rPr>
              <a:t>MCA and Best Interest decisions</a:t>
            </a:r>
          </a:p>
          <a:p>
            <a:pPr marL="0" indent="0" algn="ctr">
              <a:buNone/>
            </a:pPr>
            <a:endParaRPr lang="en-GB" sz="1800" dirty="0"/>
          </a:p>
        </p:txBody>
      </p:sp>
      <p:sp>
        <p:nvSpPr>
          <p:cNvPr id="8" name="Content Placeholder 2"/>
          <p:cNvSpPr txBox="1">
            <a:spLocks/>
          </p:cNvSpPr>
          <p:nvPr/>
        </p:nvSpPr>
        <p:spPr>
          <a:xfrm>
            <a:off x="1043608" y="4149080"/>
            <a:ext cx="2736304" cy="1872208"/>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gn="ctr">
              <a:buFont typeface="Wingdings 2"/>
              <a:buNone/>
            </a:pPr>
            <a:r>
              <a:rPr lang="en-GB" sz="2000" dirty="0" smtClean="0">
                <a:latin typeface="+mj-lt"/>
              </a:rPr>
              <a:t>Many individuals we support we don’t give any notice for activities as this may cause more anxiety e.g. holidays</a:t>
            </a:r>
            <a:endParaRPr lang="en-GB" sz="2000" dirty="0">
              <a:latin typeface="+mj-lt"/>
            </a:endParaRPr>
          </a:p>
        </p:txBody>
      </p:sp>
      <p:sp>
        <p:nvSpPr>
          <p:cNvPr id="9" name="Content Placeholder 2"/>
          <p:cNvSpPr txBox="1">
            <a:spLocks/>
          </p:cNvSpPr>
          <p:nvPr/>
        </p:nvSpPr>
        <p:spPr>
          <a:xfrm>
            <a:off x="4932039" y="4653136"/>
            <a:ext cx="3600401" cy="1008112"/>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gn="ctr">
              <a:buFont typeface="Wingdings 2"/>
              <a:buNone/>
            </a:pPr>
            <a:r>
              <a:rPr lang="en-GB" sz="2000" dirty="0" smtClean="0"/>
              <a:t>Case study-M-physica</a:t>
            </a:r>
            <a:r>
              <a:rPr lang="en-GB" sz="2000" dirty="0"/>
              <a:t>l</a:t>
            </a:r>
            <a:r>
              <a:rPr lang="en-GB" sz="2000" dirty="0" smtClean="0"/>
              <a:t> prompt to assist transitions</a:t>
            </a:r>
            <a:endParaRPr lang="en-GB" sz="2000" dirty="0"/>
          </a:p>
        </p:txBody>
      </p:sp>
      <p:sp>
        <p:nvSpPr>
          <p:cNvPr id="10" name="Slide Number Placeholder 9"/>
          <p:cNvSpPr>
            <a:spLocks noGrp="1"/>
          </p:cNvSpPr>
          <p:nvPr>
            <p:ph type="sldNum" sz="quarter" idx="12"/>
          </p:nvPr>
        </p:nvSpPr>
        <p:spPr/>
        <p:txBody>
          <a:bodyPr/>
          <a:lstStyle/>
          <a:p>
            <a:fld id="{4A10E0A2-DE91-4F00-8646-995FD834B10C}" type="slidenum">
              <a:rPr lang="en-GB" smtClean="0"/>
              <a:t>14</a:t>
            </a:fld>
            <a:endParaRPr lang="en-GB"/>
          </a:p>
        </p:txBody>
      </p:sp>
      <p:pic>
        <p:nvPicPr>
          <p:cNvPr id="11" name="Picture 3" descr="809567261__talking_ma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6054" y="1935163"/>
            <a:ext cx="2472266"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michelle.elstob\Desktop\11934372-apple-the-new-ipad-ipad-3-black-7573-8538-1-z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492897"/>
            <a:ext cx="3600400"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428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Reg</a:t>
            </a:r>
            <a:r>
              <a:rPr lang="en-GB" dirty="0" smtClean="0"/>
              <a:t> 12 Safe care and treatment</a:t>
            </a:r>
            <a:endParaRPr lang="en-GB" dirty="0"/>
          </a:p>
        </p:txBody>
      </p:sp>
      <p:sp>
        <p:nvSpPr>
          <p:cNvPr id="3" name="Content Placeholder 2"/>
          <p:cNvSpPr>
            <a:spLocks noGrp="1"/>
          </p:cNvSpPr>
          <p:nvPr>
            <p:ph idx="1"/>
          </p:nvPr>
        </p:nvSpPr>
        <p:spPr/>
        <p:txBody>
          <a:bodyPr/>
          <a:lstStyle/>
          <a:p>
            <a:r>
              <a:rPr lang="en-GB" dirty="0" smtClean="0"/>
              <a:t>Includes-</a:t>
            </a:r>
          </a:p>
          <a:p>
            <a:pPr marL="514350" indent="-514350">
              <a:buFont typeface="+mj-lt"/>
              <a:buAutoNum type="alphaUcPeriod"/>
            </a:pPr>
            <a:r>
              <a:rPr lang="en-GB" dirty="0" smtClean="0"/>
              <a:t>Assessing the risks to the health and safety of service users of receiving the care and treatment</a:t>
            </a:r>
          </a:p>
          <a:p>
            <a:pPr marL="514350" indent="-514350">
              <a:buFont typeface="+mj-lt"/>
              <a:buAutoNum type="alphaUcPeriod"/>
            </a:pPr>
            <a:r>
              <a:rPr lang="en-GB" dirty="0" smtClean="0"/>
              <a:t>Doing all that is reasonably practicable to mitigate such risks</a:t>
            </a:r>
          </a:p>
          <a:p>
            <a:pPr marL="514350" indent="-514350">
              <a:buFont typeface="+mj-lt"/>
              <a:buAutoNum type="alphaUcPeriod"/>
            </a:pPr>
            <a:r>
              <a:rPr lang="en-GB" dirty="0" smtClean="0"/>
              <a:t>Ensuring that persons providing care and treatment have the qualifications, competence, skills and experience to do so safely</a:t>
            </a:r>
            <a:endParaRPr lang="en-GB" dirty="0"/>
          </a:p>
        </p:txBody>
      </p:sp>
      <p:sp>
        <p:nvSpPr>
          <p:cNvPr id="4" name="Slide Number Placeholder 3"/>
          <p:cNvSpPr>
            <a:spLocks noGrp="1"/>
          </p:cNvSpPr>
          <p:nvPr>
            <p:ph type="sldNum" sz="quarter" idx="12"/>
          </p:nvPr>
        </p:nvSpPr>
        <p:spPr/>
        <p:txBody>
          <a:bodyPr/>
          <a:lstStyle/>
          <a:p>
            <a:fld id="{4A10E0A2-DE91-4F00-8646-995FD834B10C}" type="slidenum">
              <a:rPr lang="en-GB" smtClean="0"/>
              <a:t>15</a:t>
            </a:fld>
            <a:endParaRPr lang="en-GB"/>
          </a:p>
        </p:txBody>
      </p:sp>
    </p:spTree>
    <p:extLst>
      <p:ext uri="{BB962C8B-B14F-4D97-AF65-F5344CB8AC3E}">
        <p14:creationId xmlns:p14="http://schemas.microsoft.com/office/powerpoint/2010/main" val="1534876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3610744" cy="4301832"/>
          </a:xfrm>
          <a:solidFill>
            <a:schemeClr val="bg2"/>
          </a:solidFill>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GB" dirty="0" smtClean="0"/>
              <a:t>Commitment to training especially advanced autism</a:t>
            </a:r>
          </a:p>
          <a:p>
            <a:pPr>
              <a:buFont typeface="Arial" panose="020B0604020202020204" pitchFamily="34" charset="0"/>
              <a:buChar char="•"/>
            </a:pPr>
            <a:r>
              <a:rPr lang="en-GB" dirty="0" smtClean="0"/>
              <a:t> Autism introduction</a:t>
            </a:r>
          </a:p>
          <a:p>
            <a:pPr>
              <a:buFont typeface="Arial" panose="020B0604020202020204" pitchFamily="34" charset="0"/>
              <a:buChar char="•"/>
            </a:pPr>
            <a:r>
              <a:rPr lang="en-GB" dirty="0" smtClean="0"/>
              <a:t> Autism advanced</a:t>
            </a:r>
          </a:p>
          <a:p>
            <a:pPr>
              <a:buFont typeface="Arial" panose="020B0604020202020204" pitchFamily="34" charset="0"/>
              <a:buChar char="•"/>
            </a:pPr>
            <a:r>
              <a:rPr lang="en-GB" dirty="0" err="1" smtClean="0"/>
              <a:t>Teacch</a:t>
            </a:r>
            <a:endParaRPr lang="en-GB" dirty="0" smtClean="0"/>
          </a:p>
          <a:p>
            <a:pPr>
              <a:buFont typeface="Arial" panose="020B0604020202020204" pitchFamily="34" charset="0"/>
              <a:buChar char="•"/>
            </a:pPr>
            <a:r>
              <a:rPr lang="en-GB" dirty="0" smtClean="0"/>
              <a:t>Intensive Interaction</a:t>
            </a:r>
          </a:p>
          <a:p>
            <a:pPr>
              <a:buFont typeface="Arial" panose="020B0604020202020204" pitchFamily="34" charset="0"/>
              <a:buChar char="•"/>
            </a:pPr>
            <a:r>
              <a:rPr lang="en-GB" dirty="0" smtClean="0"/>
              <a:t>Studio 3</a:t>
            </a:r>
          </a:p>
          <a:p>
            <a:pPr>
              <a:buFont typeface="Arial" panose="020B0604020202020204" pitchFamily="34" charset="0"/>
              <a:buChar char="•"/>
            </a:pPr>
            <a:r>
              <a:rPr lang="en-GB" dirty="0" smtClean="0"/>
              <a:t>Safeguarding</a:t>
            </a:r>
          </a:p>
          <a:p>
            <a:pPr>
              <a:buFont typeface="Arial" panose="020B0604020202020204" pitchFamily="34" charset="0"/>
              <a:buChar char="•"/>
            </a:pPr>
            <a:r>
              <a:rPr lang="en-GB" dirty="0" smtClean="0"/>
              <a:t>Sensory</a:t>
            </a:r>
            <a:endParaRPr lang="en-GB" dirty="0"/>
          </a:p>
        </p:txBody>
      </p:sp>
      <p:sp>
        <p:nvSpPr>
          <p:cNvPr id="5" name="Rectangle 4"/>
          <p:cNvSpPr/>
          <p:nvPr/>
        </p:nvSpPr>
        <p:spPr>
          <a:xfrm>
            <a:off x="467544" y="764704"/>
            <a:ext cx="8208912" cy="707886"/>
          </a:xfrm>
          <a:prstGeom prst="rect">
            <a:avLst/>
          </a:prstGeom>
        </p:spPr>
        <p:txBody>
          <a:bodyPr wrap="square">
            <a:spAutoFit/>
          </a:bodyPr>
          <a:lstStyle/>
          <a:p>
            <a:pPr algn="ctr"/>
            <a:endParaRPr lang="en-GB" sz="2000" b="1" dirty="0" smtClean="0">
              <a:latin typeface="+mj-lt"/>
            </a:endParaRPr>
          </a:p>
          <a:p>
            <a:pPr algn="ctr"/>
            <a:r>
              <a:rPr lang="en-GB" sz="2000" b="1" dirty="0" smtClean="0">
                <a:latin typeface="+mj-lt"/>
              </a:rPr>
              <a:t>Autism specific approach that supports safe care and treatment </a:t>
            </a:r>
            <a:endParaRPr lang="en-GB" sz="2000" dirty="0">
              <a:latin typeface="+mj-lt"/>
            </a:endParaRPr>
          </a:p>
        </p:txBody>
      </p:sp>
      <p:sp>
        <p:nvSpPr>
          <p:cNvPr id="7" name="Content Placeholder 2"/>
          <p:cNvSpPr txBox="1">
            <a:spLocks/>
          </p:cNvSpPr>
          <p:nvPr/>
        </p:nvSpPr>
        <p:spPr>
          <a:xfrm>
            <a:off x="4944775" y="2010762"/>
            <a:ext cx="3240360" cy="3938517"/>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defRPr/>
            </a:pPr>
            <a:r>
              <a:rPr lang="en-GB" sz="1800" dirty="0" smtClean="0"/>
              <a:t>Case study- N  and risk around phone</a:t>
            </a:r>
          </a:p>
          <a:p>
            <a:pPr>
              <a:lnSpc>
                <a:spcPct val="90000"/>
              </a:lnSpc>
              <a:defRPr/>
            </a:pPr>
            <a:endParaRPr lang="en-GB" sz="1800" dirty="0"/>
          </a:p>
        </p:txBody>
      </p:sp>
      <p:sp>
        <p:nvSpPr>
          <p:cNvPr id="10" name="Slide Number Placeholder 9"/>
          <p:cNvSpPr>
            <a:spLocks noGrp="1"/>
          </p:cNvSpPr>
          <p:nvPr>
            <p:ph type="sldNum" sz="quarter" idx="12"/>
          </p:nvPr>
        </p:nvSpPr>
        <p:spPr/>
        <p:txBody>
          <a:bodyPr/>
          <a:lstStyle/>
          <a:p>
            <a:fld id="{4A10E0A2-DE91-4F00-8646-995FD834B10C}" type="slidenum">
              <a:rPr lang="en-GB" smtClean="0"/>
              <a:t>16</a:t>
            </a:fld>
            <a:endParaRPr lang="en-GB"/>
          </a:p>
        </p:txBody>
      </p:sp>
      <p:pic>
        <p:nvPicPr>
          <p:cNvPr id="4098" name="Picture 2" descr="C:\Users\michelle.elstob\Desktop\mobileph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811" y="2647872"/>
            <a:ext cx="2592288" cy="30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821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t>Reg. 13 Safeguarding service users from abuse and improper treatment </a:t>
            </a:r>
            <a:endParaRPr lang="en-GB" sz="3600" dirty="0"/>
          </a:p>
        </p:txBody>
      </p:sp>
      <p:sp>
        <p:nvSpPr>
          <p:cNvPr id="3" name="Content Placeholder 2"/>
          <p:cNvSpPr>
            <a:spLocks noGrp="1"/>
          </p:cNvSpPr>
          <p:nvPr>
            <p:ph idx="1"/>
          </p:nvPr>
        </p:nvSpPr>
        <p:spPr/>
        <p:txBody>
          <a:bodyPr/>
          <a:lstStyle/>
          <a:p>
            <a:r>
              <a:rPr lang="en-GB" b="1" dirty="0" smtClean="0">
                <a:latin typeface="+mj-lt"/>
              </a:rPr>
              <a:t>It must not be provided in a way that-</a:t>
            </a:r>
          </a:p>
          <a:p>
            <a:pPr marL="0" indent="0">
              <a:buNone/>
            </a:pPr>
            <a:endParaRPr lang="en-GB" dirty="0" smtClean="0"/>
          </a:p>
          <a:p>
            <a:pPr marL="0" indent="0" algn="just">
              <a:buNone/>
            </a:pPr>
            <a:r>
              <a:rPr lang="en-GB" dirty="0" smtClean="0">
                <a:latin typeface="+mj-lt"/>
              </a:rPr>
              <a:t>Includes acts intended to control or restrain a service user(either use of physical, mechanical or chemical means) that are not necessary to prevent, or not a proportionate response to, a risk of harm posed to the service user or another individual if the service user was to subject to control or restraint</a:t>
            </a:r>
          </a:p>
          <a:p>
            <a:pPr marL="514350" indent="-514350">
              <a:buFont typeface="+mj-lt"/>
              <a:buAutoNum type="alphaUcPeriod"/>
            </a:pPr>
            <a:endParaRPr lang="en-GB" dirty="0"/>
          </a:p>
        </p:txBody>
      </p:sp>
      <p:sp>
        <p:nvSpPr>
          <p:cNvPr id="4" name="Slide Number Placeholder 3"/>
          <p:cNvSpPr>
            <a:spLocks noGrp="1"/>
          </p:cNvSpPr>
          <p:nvPr>
            <p:ph type="sldNum" sz="quarter" idx="12"/>
          </p:nvPr>
        </p:nvSpPr>
        <p:spPr/>
        <p:txBody>
          <a:bodyPr/>
          <a:lstStyle/>
          <a:p>
            <a:fld id="{4A10E0A2-DE91-4F00-8646-995FD834B10C}" type="slidenum">
              <a:rPr lang="en-GB" smtClean="0"/>
              <a:t>17</a:t>
            </a:fld>
            <a:endParaRPr lang="en-GB"/>
          </a:p>
        </p:txBody>
      </p:sp>
    </p:spTree>
    <p:extLst>
      <p:ext uri="{BB962C8B-B14F-4D97-AF65-F5344CB8AC3E}">
        <p14:creationId xmlns:p14="http://schemas.microsoft.com/office/powerpoint/2010/main" val="3440137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780367"/>
            <a:ext cx="3610744" cy="2224697"/>
          </a:xfrm>
          <a:solidFill>
            <a:schemeClr val="bg2"/>
          </a:solidFill>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GB" sz="1600" dirty="0" smtClean="0">
                <a:latin typeface="+mj-lt"/>
              </a:rPr>
              <a:t>Medication </a:t>
            </a:r>
            <a:r>
              <a:rPr lang="en-GB" sz="1600" dirty="0">
                <a:latin typeface="+mj-lt"/>
              </a:rPr>
              <a:t>is only given to individuals in ESPA for therapeutic or medical reasons. When medication is used in behaviour management this is alongside other interventions.  All medication is reviewed regularly by Consultant Psychiatrists; the General Practitioner and the Multi-disciplinary Team. </a:t>
            </a:r>
          </a:p>
        </p:txBody>
      </p:sp>
      <p:sp>
        <p:nvSpPr>
          <p:cNvPr id="5" name="Rectangle 4"/>
          <p:cNvSpPr/>
          <p:nvPr/>
        </p:nvSpPr>
        <p:spPr>
          <a:xfrm>
            <a:off x="456941" y="404664"/>
            <a:ext cx="8208912" cy="1015663"/>
          </a:xfrm>
          <a:prstGeom prst="rect">
            <a:avLst/>
          </a:prstGeom>
        </p:spPr>
        <p:txBody>
          <a:bodyPr wrap="square">
            <a:spAutoFit/>
          </a:bodyPr>
          <a:lstStyle/>
          <a:p>
            <a:pPr algn="ctr"/>
            <a:endParaRPr lang="en-GB" sz="2000" b="1" dirty="0" smtClean="0">
              <a:latin typeface="+mj-lt"/>
            </a:endParaRPr>
          </a:p>
          <a:p>
            <a:pPr algn="ctr"/>
            <a:r>
              <a:rPr lang="en-GB" sz="2000" b="1" dirty="0" smtClean="0">
                <a:latin typeface="+mj-lt"/>
              </a:rPr>
              <a:t>Autism specific approach that </a:t>
            </a:r>
            <a:r>
              <a:rPr lang="en-GB" sz="2000" b="1" u="sng" dirty="0" smtClean="0">
                <a:latin typeface="+mj-lt"/>
              </a:rPr>
              <a:t>safeguards service users from abuse and improper treatment </a:t>
            </a:r>
            <a:endParaRPr lang="en-GB" sz="2000" u="sng" dirty="0">
              <a:latin typeface="+mj-lt"/>
            </a:endParaRPr>
          </a:p>
        </p:txBody>
      </p:sp>
      <p:sp>
        <p:nvSpPr>
          <p:cNvPr id="7" name="Content Placeholder 2"/>
          <p:cNvSpPr txBox="1">
            <a:spLocks/>
          </p:cNvSpPr>
          <p:nvPr/>
        </p:nvSpPr>
        <p:spPr>
          <a:xfrm>
            <a:off x="4892191" y="1628800"/>
            <a:ext cx="3600400" cy="2728753"/>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buNone/>
            </a:pPr>
            <a:r>
              <a:rPr lang="en-GB" sz="1800" b="1" u="sng" dirty="0">
                <a:latin typeface="+mj-lt"/>
              </a:rPr>
              <a:t>Policy Statement</a:t>
            </a:r>
            <a:endParaRPr lang="en-GB" sz="1800" dirty="0">
              <a:latin typeface="+mj-lt"/>
            </a:endParaRPr>
          </a:p>
          <a:p>
            <a:pPr marL="0" indent="0">
              <a:buNone/>
            </a:pPr>
            <a:r>
              <a:rPr lang="en-GB" sz="1800" dirty="0" smtClean="0">
                <a:latin typeface="+mj-lt"/>
              </a:rPr>
              <a:t>ESPA </a:t>
            </a:r>
            <a:r>
              <a:rPr lang="en-GB" sz="1800" dirty="0">
                <a:latin typeface="+mj-lt"/>
              </a:rPr>
              <a:t>believes that every individual has the right to live and work in conditions which ensure they are free from abuse.  We will work in collaboration with all relevant agencies to uphold the rights of the individual to ensure that they are protected from harm through abuse or exploitation</a:t>
            </a:r>
          </a:p>
        </p:txBody>
      </p:sp>
      <p:sp>
        <p:nvSpPr>
          <p:cNvPr id="8" name="Content Placeholder 2"/>
          <p:cNvSpPr txBox="1">
            <a:spLocks/>
          </p:cNvSpPr>
          <p:nvPr/>
        </p:nvSpPr>
        <p:spPr>
          <a:xfrm>
            <a:off x="611560" y="4158646"/>
            <a:ext cx="3674665" cy="2482423"/>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gn="ctr">
              <a:buFont typeface="Wingdings 2"/>
              <a:buNone/>
            </a:pPr>
            <a:r>
              <a:rPr lang="en-GB" sz="1600" u="sng" dirty="0" smtClean="0">
                <a:latin typeface="+mj-lt"/>
              </a:rPr>
              <a:t>Studio 3-low arousal approach</a:t>
            </a:r>
          </a:p>
          <a:p>
            <a:pPr marL="0" indent="0">
              <a:buFont typeface="Wingdings 2"/>
              <a:buNone/>
            </a:pPr>
            <a:r>
              <a:rPr lang="en-GB" sz="1600" dirty="0" smtClean="0">
                <a:latin typeface="+mj-lt"/>
              </a:rPr>
              <a:t>Low arousal attempts to avoid confrontation but where it is unavoidable the reactive plan will meet the persons needs no matter how inappropriately that need has been expressed.</a:t>
            </a:r>
          </a:p>
          <a:p>
            <a:pPr marL="0" indent="0">
              <a:buFont typeface="Wingdings 2"/>
              <a:buNone/>
            </a:pPr>
            <a:r>
              <a:rPr lang="en-GB" sz="1600" dirty="0" smtClean="0">
                <a:latin typeface="+mj-lt"/>
              </a:rPr>
              <a:t>“When person drowning we through them a life jacket not try and teach them to swim”</a:t>
            </a:r>
          </a:p>
          <a:p>
            <a:pPr marL="0" indent="0">
              <a:buFont typeface="Wingdings 2"/>
              <a:buNone/>
            </a:pPr>
            <a:endParaRPr lang="en-GB" sz="1800" dirty="0"/>
          </a:p>
        </p:txBody>
      </p:sp>
      <p:sp>
        <p:nvSpPr>
          <p:cNvPr id="9" name="Content Placeholder 2"/>
          <p:cNvSpPr txBox="1">
            <a:spLocks/>
          </p:cNvSpPr>
          <p:nvPr/>
        </p:nvSpPr>
        <p:spPr>
          <a:xfrm>
            <a:off x="4892191" y="4581128"/>
            <a:ext cx="3600400" cy="216024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gn="ctr">
              <a:lnSpc>
                <a:spcPct val="90000"/>
              </a:lnSpc>
              <a:buNone/>
              <a:defRPr/>
            </a:pPr>
            <a:r>
              <a:rPr lang="en-GB" sz="1800" dirty="0" smtClean="0">
                <a:latin typeface="+mj-lt"/>
              </a:rPr>
              <a:t>Clear guidance around use of therapeutic equipment</a:t>
            </a:r>
            <a:endParaRPr lang="en-GB" sz="1800" dirty="0">
              <a:latin typeface="+mj-lt"/>
            </a:endParaRPr>
          </a:p>
        </p:txBody>
      </p:sp>
      <p:sp>
        <p:nvSpPr>
          <p:cNvPr id="10" name="Slide Number Placeholder 9"/>
          <p:cNvSpPr>
            <a:spLocks noGrp="1"/>
          </p:cNvSpPr>
          <p:nvPr>
            <p:ph type="sldNum" sz="quarter" idx="12"/>
          </p:nvPr>
        </p:nvSpPr>
        <p:spPr/>
        <p:txBody>
          <a:bodyPr/>
          <a:lstStyle/>
          <a:p>
            <a:fld id="{4A10E0A2-DE91-4F00-8646-995FD834B10C}" type="slidenum">
              <a:rPr lang="en-GB" smtClean="0"/>
              <a:t>18</a:t>
            </a:fld>
            <a:endParaRPr lang="en-GB"/>
          </a:p>
        </p:txBody>
      </p:sp>
      <p:pic>
        <p:nvPicPr>
          <p:cNvPr id="11" name="Picture 2" descr="http://www.tecsol.com.au/images/WeightedBlan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841" y="5229200"/>
            <a:ext cx="2527126" cy="140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462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normAutofit fontScale="90000"/>
          </a:bodyPr>
          <a:lstStyle/>
          <a:p>
            <a:pPr algn="ctr"/>
            <a:r>
              <a:rPr lang="en-GB" dirty="0" smtClean="0"/>
              <a:t>Reg. 14 Meeting nutritional and hydration needs of service users</a:t>
            </a:r>
            <a:endParaRPr lang="en-GB" dirty="0"/>
          </a:p>
        </p:txBody>
      </p:sp>
      <p:sp>
        <p:nvSpPr>
          <p:cNvPr id="3" name="Content Placeholder 2"/>
          <p:cNvSpPr>
            <a:spLocks noGrp="1"/>
          </p:cNvSpPr>
          <p:nvPr>
            <p:ph idx="1"/>
          </p:nvPr>
        </p:nvSpPr>
        <p:spPr>
          <a:xfrm>
            <a:off x="395536" y="2492896"/>
            <a:ext cx="8229600" cy="3653760"/>
          </a:xfrm>
        </p:spPr>
        <p:txBody>
          <a:bodyPr/>
          <a:lstStyle/>
          <a:p>
            <a:pPr marL="514350" indent="-514350">
              <a:buFont typeface="+mj-lt"/>
              <a:buAutoNum type="alphaUcPeriod"/>
            </a:pPr>
            <a:r>
              <a:rPr lang="en-GB" dirty="0" smtClean="0">
                <a:latin typeface="+mj-lt"/>
              </a:rPr>
              <a:t>Receipt by a service user of suitable and nutritious food and hydration which is adequate to sustain life and good health</a:t>
            </a:r>
          </a:p>
          <a:p>
            <a:pPr marL="514350" indent="-514350">
              <a:buFont typeface="+mj-lt"/>
              <a:buAutoNum type="alphaUcPeriod"/>
            </a:pPr>
            <a:r>
              <a:rPr lang="en-GB" dirty="0" smtClean="0">
                <a:latin typeface="+mj-lt"/>
              </a:rPr>
              <a:t>The meeting of any reasonable requirements of a service user for food and hydration arising from the service users preferences or their religious or cultural backgrounds</a:t>
            </a:r>
            <a:endParaRPr lang="en-GB" dirty="0">
              <a:latin typeface="+mj-lt"/>
            </a:endParaRPr>
          </a:p>
        </p:txBody>
      </p:sp>
      <p:sp>
        <p:nvSpPr>
          <p:cNvPr id="4" name="Slide Number Placeholder 3"/>
          <p:cNvSpPr>
            <a:spLocks noGrp="1"/>
          </p:cNvSpPr>
          <p:nvPr>
            <p:ph type="sldNum" sz="quarter" idx="12"/>
          </p:nvPr>
        </p:nvSpPr>
        <p:spPr/>
        <p:txBody>
          <a:bodyPr/>
          <a:lstStyle/>
          <a:p>
            <a:fld id="{4A10E0A2-DE91-4F00-8646-995FD834B10C}" type="slidenum">
              <a:rPr lang="en-GB" smtClean="0"/>
              <a:t>19</a:t>
            </a:fld>
            <a:endParaRPr lang="en-GB"/>
          </a:p>
        </p:txBody>
      </p:sp>
    </p:spTree>
    <p:extLst>
      <p:ext uri="{BB962C8B-B14F-4D97-AF65-F5344CB8AC3E}">
        <p14:creationId xmlns:p14="http://schemas.microsoft.com/office/powerpoint/2010/main" val="142558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6619276"/>
              </p:ext>
            </p:extLst>
          </p:nvPr>
        </p:nvGraphicFramePr>
        <p:xfrm>
          <a:off x="395536" y="836712"/>
          <a:ext cx="8352928" cy="2584296"/>
        </p:xfrm>
        <a:graphic>
          <a:graphicData uri="http://schemas.openxmlformats.org/drawingml/2006/table">
            <a:tbl>
              <a:tblPr firstRow="1" bandRow="1">
                <a:tableStyleId>{21E4AEA4-8DFA-4A89-87EB-49C32662AFE0}</a:tableStyleId>
              </a:tblPr>
              <a:tblGrid>
                <a:gridCol w="8352928"/>
              </a:tblGrid>
              <a:tr h="432048">
                <a:tc>
                  <a:txBody>
                    <a:bodyPr/>
                    <a:lstStyle/>
                    <a:p>
                      <a:r>
                        <a:rPr lang="en-GB" dirty="0" smtClean="0"/>
                        <a:t>About ESPA</a:t>
                      </a:r>
                      <a:endParaRPr lang="en-GB" dirty="0">
                        <a:latin typeface="+mj-lt"/>
                      </a:endParaRPr>
                    </a:p>
                  </a:txBody>
                  <a:tcPr/>
                </a:tc>
              </a:tr>
              <a:tr h="630070">
                <a:tc>
                  <a:txBody>
                    <a:bodyPr/>
                    <a:lstStyle/>
                    <a:p>
                      <a:pPr marL="285750" indent="-285750">
                        <a:buFont typeface="Arial" pitchFamily="34" charset="0"/>
                        <a:buChar char="•"/>
                      </a:pPr>
                      <a:r>
                        <a:rPr lang="en-GB" dirty="0" smtClean="0">
                          <a:latin typeface="+mj-lt"/>
                        </a:rPr>
                        <a:t>25 years</a:t>
                      </a:r>
                      <a:r>
                        <a:rPr lang="en-GB" baseline="0" dirty="0" smtClean="0">
                          <a:latin typeface="+mj-lt"/>
                        </a:rPr>
                        <a:t> experience of supporting people across the autism spectrum, many with associated or additional difficulties or disabilities </a:t>
                      </a:r>
                      <a:endParaRPr lang="en-GB" dirty="0">
                        <a:solidFill>
                          <a:schemeClr val="tx1"/>
                        </a:solidFill>
                        <a:latin typeface="+mj-lt"/>
                      </a:endParaRPr>
                    </a:p>
                  </a:txBody>
                  <a:tcPr/>
                </a:tc>
              </a:tr>
              <a:tr h="440040">
                <a:tc>
                  <a:txBody>
                    <a:bodyPr/>
                    <a:lstStyle/>
                    <a:p>
                      <a:pPr marL="285750" indent="-285750">
                        <a:buFont typeface="Arial" pitchFamily="34" charset="0"/>
                        <a:buChar char="•"/>
                      </a:pPr>
                      <a:r>
                        <a:rPr lang="en-GB" dirty="0" smtClean="0">
                          <a:latin typeface="+mj-lt"/>
                        </a:rPr>
                        <a:t>Employing</a:t>
                      </a:r>
                      <a:r>
                        <a:rPr lang="en-GB" baseline="0" dirty="0" smtClean="0">
                          <a:latin typeface="+mj-lt"/>
                        </a:rPr>
                        <a:t> over 520 staff, supporting 194 people across the North East.</a:t>
                      </a:r>
                      <a:endParaRPr lang="en-GB" dirty="0">
                        <a:solidFill>
                          <a:schemeClr val="tx1"/>
                        </a:solidFill>
                        <a:latin typeface="+mj-lt"/>
                      </a:endParaRPr>
                    </a:p>
                  </a:txBody>
                  <a:tcPr/>
                </a:tc>
              </a:tr>
              <a:tr h="432048">
                <a:tc>
                  <a:txBody>
                    <a:bodyPr/>
                    <a:lstStyle/>
                    <a:p>
                      <a:pPr marL="285750" indent="-285750">
                        <a:buFont typeface="Arial" pitchFamily="34" charset="0"/>
                        <a:buChar char="•"/>
                      </a:pPr>
                      <a:r>
                        <a:rPr lang="en-GB" dirty="0" smtClean="0">
                          <a:solidFill>
                            <a:schemeClr val="tx1"/>
                          </a:solidFill>
                          <a:latin typeface="+mj-lt"/>
                        </a:rPr>
                        <a:t>Overall Good rating in all residential services.</a:t>
                      </a:r>
                      <a:endParaRPr lang="en-GB" dirty="0">
                        <a:solidFill>
                          <a:schemeClr val="tx1"/>
                        </a:solidFill>
                        <a:latin typeface="+mj-lt"/>
                      </a:endParaRPr>
                    </a:p>
                  </a:txBody>
                  <a:tcPr/>
                </a:tc>
              </a:tr>
              <a:tr h="630070">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kern="1200" dirty="0" smtClean="0">
                          <a:solidFill>
                            <a:schemeClr val="dk1"/>
                          </a:solidFill>
                          <a:latin typeface="+mj-lt"/>
                          <a:ea typeface="+mn-ea"/>
                          <a:cs typeface="+mn-cs"/>
                        </a:rPr>
                        <a:t>Strong secure and growing organisation with a £13 million turnover providing</a:t>
                      </a:r>
                      <a:r>
                        <a:rPr lang="en-GB" dirty="0" smtClean="0">
                          <a:latin typeface="+mj-lt"/>
                        </a:rPr>
                        <a:t> a wide range of services</a:t>
                      </a:r>
                      <a:r>
                        <a:rPr lang="en-GB" baseline="0" dirty="0" smtClean="0">
                          <a:latin typeface="+mj-lt"/>
                        </a:rPr>
                        <a:t> across the region supporting people at different stages of their life:</a:t>
                      </a:r>
                    </a:p>
                  </a:txBody>
                  <a:tcPr/>
                </a:tc>
              </a:tr>
            </a:tbl>
          </a:graphicData>
        </a:graphic>
      </p:graphicFrame>
      <p:graphicFrame>
        <p:nvGraphicFramePr>
          <p:cNvPr id="7" name="Diagram 6"/>
          <p:cNvGraphicFramePr/>
          <p:nvPr>
            <p:extLst>
              <p:ext uri="{D42A27DB-BD31-4B8C-83A1-F6EECF244321}">
                <p14:modId xmlns:p14="http://schemas.microsoft.com/office/powerpoint/2010/main" val="2631072141"/>
              </p:ext>
            </p:extLst>
          </p:nvPr>
        </p:nvGraphicFramePr>
        <p:xfrm>
          <a:off x="395536" y="3429000"/>
          <a:ext cx="8352928" cy="284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4A10E0A2-DE91-4F00-8646-995FD834B10C}" type="slidenum">
              <a:rPr lang="en-GB" smtClean="0"/>
              <a:t>2</a:t>
            </a:fld>
            <a:endParaRPr lang="en-GB"/>
          </a:p>
        </p:txBody>
      </p:sp>
    </p:spTree>
    <p:extLst>
      <p:ext uri="{BB962C8B-B14F-4D97-AF65-F5344CB8AC3E}">
        <p14:creationId xmlns:p14="http://schemas.microsoft.com/office/powerpoint/2010/main" val="1848363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9"/>
            <a:ext cx="3610744" cy="2088232"/>
          </a:xfrm>
          <a:solidFill>
            <a:schemeClr val="bg2"/>
          </a:solidFill>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lnSpc>
                <a:spcPct val="80000"/>
              </a:lnSpc>
              <a:buFont typeface="Wingdings" pitchFamily="2" charset="2"/>
              <a:buNone/>
            </a:pPr>
            <a:endParaRPr lang="en-GB" sz="2800" dirty="0" smtClean="0">
              <a:latin typeface="Arial" charset="0"/>
              <a:ea typeface="ＭＳ Ｐゴシック" pitchFamily="34" charset="-128"/>
            </a:endParaRPr>
          </a:p>
          <a:p>
            <a:pPr algn="just">
              <a:lnSpc>
                <a:spcPct val="80000"/>
              </a:lnSpc>
              <a:buFont typeface="Wingdings" pitchFamily="2" charset="2"/>
              <a:buNone/>
            </a:pPr>
            <a:r>
              <a:rPr lang="en-GB" sz="2800" dirty="0" smtClean="0">
                <a:latin typeface="+mj-lt"/>
                <a:ea typeface="ＭＳ Ｐゴシック" pitchFamily="34" charset="-128"/>
              </a:rPr>
              <a:t>Taste </a:t>
            </a:r>
            <a:r>
              <a:rPr lang="en-GB" sz="2800" dirty="0">
                <a:latin typeface="+mj-lt"/>
                <a:ea typeface="ＭＳ Ｐゴシック" pitchFamily="34" charset="-128"/>
              </a:rPr>
              <a:t>and smell senses are linked.</a:t>
            </a:r>
          </a:p>
          <a:p>
            <a:pPr algn="just">
              <a:lnSpc>
                <a:spcPct val="80000"/>
              </a:lnSpc>
              <a:buFont typeface="Wingdings" pitchFamily="2" charset="2"/>
              <a:buNone/>
            </a:pPr>
            <a:r>
              <a:rPr lang="en-GB" sz="2800" dirty="0">
                <a:latin typeface="+mj-lt"/>
                <a:ea typeface="ＭＳ Ｐゴシック" pitchFamily="34" charset="-128"/>
              </a:rPr>
              <a:t>Over 50% of children with AS have </a:t>
            </a:r>
          </a:p>
          <a:p>
            <a:pPr algn="just">
              <a:lnSpc>
                <a:spcPct val="80000"/>
              </a:lnSpc>
              <a:buFont typeface="Wingdings" pitchFamily="2" charset="2"/>
              <a:buNone/>
            </a:pPr>
            <a:r>
              <a:rPr lang="en-GB" sz="2800" dirty="0">
                <a:latin typeface="+mj-lt"/>
                <a:ea typeface="ＭＳ Ｐゴシック" pitchFamily="34" charset="-128"/>
              </a:rPr>
              <a:t>olfactory and taste sensitivity. Some may </a:t>
            </a:r>
          </a:p>
          <a:p>
            <a:pPr algn="just">
              <a:lnSpc>
                <a:spcPct val="80000"/>
              </a:lnSpc>
              <a:buFont typeface="Wingdings" pitchFamily="2" charset="2"/>
              <a:buNone/>
            </a:pPr>
            <a:r>
              <a:rPr lang="en-GB" sz="2800" dirty="0">
                <a:latin typeface="+mj-lt"/>
                <a:ea typeface="ＭＳ Ｐゴシック" pitchFamily="34" charset="-128"/>
              </a:rPr>
              <a:t>insist on a very restricted diet. Many </a:t>
            </a:r>
          </a:p>
          <a:p>
            <a:pPr algn="just">
              <a:lnSpc>
                <a:spcPct val="80000"/>
              </a:lnSpc>
              <a:buFont typeface="Wingdings" pitchFamily="2" charset="2"/>
              <a:buNone/>
            </a:pPr>
            <a:r>
              <a:rPr lang="en-GB" sz="2800" dirty="0">
                <a:latin typeface="+mj-lt"/>
                <a:ea typeface="ＭＳ Ｐゴシック" pitchFamily="34" charset="-128"/>
              </a:rPr>
              <a:t>cannot tolerate food types mixed together </a:t>
            </a:r>
          </a:p>
          <a:p>
            <a:pPr algn="just">
              <a:lnSpc>
                <a:spcPct val="80000"/>
              </a:lnSpc>
              <a:buFont typeface="Wingdings" pitchFamily="2" charset="2"/>
              <a:buNone/>
            </a:pPr>
            <a:r>
              <a:rPr lang="en-GB" sz="2800" dirty="0">
                <a:latin typeface="+mj-lt"/>
                <a:ea typeface="ＭＳ Ｐゴシック" pitchFamily="34" charset="-128"/>
              </a:rPr>
              <a:t>or </a:t>
            </a:r>
            <a:r>
              <a:rPr lang="ja-JP" altLang="en-GB" sz="2800" dirty="0">
                <a:latin typeface="+mj-lt"/>
                <a:ea typeface="MS PMincho" pitchFamily="18" charset="-128"/>
              </a:rPr>
              <a:t>‘</a:t>
            </a:r>
            <a:r>
              <a:rPr lang="en-GB" altLang="ja-JP" sz="2800" dirty="0">
                <a:latin typeface="+mj-lt"/>
                <a:ea typeface="MS PMincho" pitchFamily="18" charset="-128"/>
              </a:rPr>
              <a:t>wet</a:t>
            </a:r>
            <a:r>
              <a:rPr lang="ja-JP" altLang="en-GB" sz="2800" dirty="0">
                <a:latin typeface="+mj-lt"/>
                <a:ea typeface="MS PMincho" pitchFamily="18" charset="-128"/>
              </a:rPr>
              <a:t>’</a:t>
            </a:r>
            <a:r>
              <a:rPr lang="en-GB" altLang="ja-JP" sz="2800" dirty="0">
                <a:latin typeface="+mj-lt"/>
                <a:ea typeface="MS PMincho" pitchFamily="18" charset="-128"/>
              </a:rPr>
              <a:t> textures.</a:t>
            </a:r>
          </a:p>
          <a:p>
            <a:pPr>
              <a:lnSpc>
                <a:spcPct val="80000"/>
              </a:lnSpc>
              <a:buFont typeface="Wingdings" pitchFamily="2" charset="2"/>
              <a:buNone/>
            </a:pPr>
            <a:endParaRPr lang="en-GB" sz="2000" dirty="0">
              <a:latin typeface="Arial" charset="0"/>
              <a:ea typeface="ＭＳ Ｐゴシック" pitchFamily="34" charset="-128"/>
            </a:endParaRPr>
          </a:p>
          <a:p>
            <a:pPr>
              <a:lnSpc>
                <a:spcPct val="80000"/>
              </a:lnSpc>
              <a:buFont typeface="Wingdings" pitchFamily="2" charset="2"/>
              <a:buNone/>
            </a:pPr>
            <a:r>
              <a:rPr lang="en-GB" sz="2000" dirty="0">
                <a:latin typeface="Arial" charset="0"/>
                <a:ea typeface="ＭＳ Ｐゴシック" pitchFamily="34" charset="-128"/>
              </a:rPr>
              <a:t> </a:t>
            </a:r>
            <a:endParaRPr lang="en-GB" altLang="ja-JP" sz="2000" dirty="0">
              <a:latin typeface="Arial" charset="0"/>
              <a:ea typeface="MS PMincho" pitchFamily="18" charset="-128"/>
            </a:endParaRPr>
          </a:p>
          <a:p>
            <a:pPr>
              <a:lnSpc>
                <a:spcPct val="80000"/>
              </a:lnSpc>
              <a:buFont typeface="Wingdings" pitchFamily="2" charset="2"/>
              <a:buNone/>
            </a:pPr>
            <a:r>
              <a:rPr lang="en-GB" sz="1800" dirty="0">
                <a:latin typeface="Arial" charset="0"/>
                <a:ea typeface="ＭＳ Ｐゴシック" pitchFamily="34" charset="-128"/>
              </a:rPr>
              <a:t>                                                                  </a:t>
            </a:r>
          </a:p>
          <a:p>
            <a:pPr marL="0" indent="0">
              <a:buNone/>
            </a:pPr>
            <a:endParaRPr lang="en-GB" dirty="0"/>
          </a:p>
        </p:txBody>
      </p:sp>
      <p:sp>
        <p:nvSpPr>
          <p:cNvPr id="5" name="Rectangle 4"/>
          <p:cNvSpPr/>
          <p:nvPr/>
        </p:nvSpPr>
        <p:spPr>
          <a:xfrm>
            <a:off x="463699" y="404664"/>
            <a:ext cx="8208912" cy="1015663"/>
          </a:xfrm>
          <a:prstGeom prst="rect">
            <a:avLst/>
          </a:prstGeom>
        </p:spPr>
        <p:txBody>
          <a:bodyPr wrap="square">
            <a:spAutoFit/>
          </a:bodyPr>
          <a:lstStyle/>
          <a:p>
            <a:pPr algn="ctr"/>
            <a:endParaRPr lang="en-GB" sz="2000" b="1" dirty="0" smtClean="0">
              <a:latin typeface="+mj-lt"/>
            </a:endParaRPr>
          </a:p>
          <a:p>
            <a:pPr algn="ctr"/>
            <a:r>
              <a:rPr lang="en-GB" sz="2000" b="1" dirty="0" smtClean="0">
                <a:latin typeface="+mj-lt"/>
              </a:rPr>
              <a:t>Autism specific approach that </a:t>
            </a:r>
            <a:r>
              <a:rPr lang="en-GB" sz="2000" b="1" u="sng" dirty="0" smtClean="0">
                <a:latin typeface="+mj-lt"/>
              </a:rPr>
              <a:t>meets nutritional and hydration needs of service users </a:t>
            </a:r>
            <a:endParaRPr lang="en-GB" sz="2000" u="sng" dirty="0">
              <a:latin typeface="+mj-lt"/>
            </a:endParaRPr>
          </a:p>
        </p:txBody>
      </p:sp>
      <p:sp>
        <p:nvSpPr>
          <p:cNvPr id="7" name="Content Placeholder 2"/>
          <p:cNvSpPr txBox="1">
            <a:spLocks/>
          </p:cNvSpPr>
          <p:nvPr/>
        </p:nvSpPr>
        <p:spPr>
          <a:xfrm>
            <a:off x="4892191" y="1772816"/>
            <a:ext cx="3600400" cy="2160240"/>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buFont typeface="Wingdings" pitchFamily="2" charset="2"/>
              <a:buNone/>
            </a:pPr>
            <a:r>
              <a:rPr lang="en-GB" sz="1600" dirty="0">
                <a:latin typeface="+mj-lt"/>
                <a:ea typeface="ＭＳ Ｐゴシック" pitchFamily="34" charset="-128"/>
              </a:rPr>
              <a:t>Carrots in a green salad and celery in a</a:t>
            </a:r>
          </a:p>
          <a:p>
            <a:pPr>
              <a:buFont typeface="Wingdings" pitchFamily="2" charset="2"/>
              <a:buNone/>
            </a:pPr>
            <a:r>
              <a:rPr lang="en-GB" sz="1600" dirty="0">
                <a:latin typeface="+mj-lt"/>
                <a:ea typeface="ＭＳ Ｐゴシック" pitchFamily="34" charset="-128"/>
              </a:rPr>
              <a:t>tuna fish salad are still intolerable to me</a:t>
            </a:r>
          </a:p>
          <a:p>
            <a:pPr>
              <a:buFont typeface="Wingdings" pitchFamily="2" charset="2"/>
              <a:buNone/>
            </a:pPr>
            <a:r>
              <a:rPr lang="en-GB" sz="1600" dirty="0">
                <a:latin typeface="+mj-lt"/>
                <a:ea typeface="ＭＳ Ｐゴシック" pitchFamily="34" charset="-128"/>
              </a:rPr>
              <a:t>because the contrast in texture </a:t>
            </a:r>
          </a:p>
          <a:p>
            <a:pPr>
              <a:buFont typeface="Wingdings" pitchFamily="2" charset="2"/>
              <a:buNone/>
            </a:pPr>
            <a:r>
              <a:rPr lang="en-GB" sz="1600" dirty="0">
                <a:latin typeface="+mj-lt"/>
                <a:ea typeface="ＭＳ Ｐゴシック" pitchFamily="34" charset="-128"/>
              </a:rPr>
              <a:t>between carrots or celery and salad or </a:t>
            </a:r>
          </a:p>
          <a:p>
            <a:pPr>
              <a:buFont typeface="Wingdings" pitchFamily="2" charset="2"/>
              <a:buNone/>
            </a:pPr>
            <a:r>
              <a:rPr lang="en-GB" sz="1600" dirty="0">
                <a:latin typeface="+mj-lt"/>
                <a:ea typeface="ＭＳ Ｐゴシック" pitchFamily="34" charset="-128"/>
              </a:rPr>
              <a:t>tuna fish is too great. However, I still </a:t>
            </a:r>
          </a:p>
          <a:p>
            <a:pPr>
              <a:buFont typeface="Wingdings" pitchFamily="2" charset="2"/>
              <a:buNone/>
            </a:pPr>
            <a:r>
              <a:rPr lang="en-GB" sz="1600" dirty="0">
                <a:latin typeface="+mj-lt"/>
                <a:ea typeface="ＭＳ Ｐゴシック" pitchFamily="34" charset="-128"/>
              </a:rPr>
              <a:t>enjoy eating celery and baby carrots by</a:t>
            </a:r>
          </a:p>
          <a:p>
            <a:pPr>
              <a:buFont typeface="Wingdings" pitchFamily="2" charset="2"/>
              <a:buNone/>
            </a:pPr>
            <a:r>
              <a:rPr lang="en-GB" sz="1600" dirty="0">
                <a:latin typeface="+mj-lt"/>
                <a:ea typeface="ＭＳ Ｐゴシック" pitchFamily="34" charset="-128"/>
              </a:rPr>
              <a:t>themselves. (Shore 2001p.44)</a:t>
            </a:r>
          </a:p>
        </p:txBody>
      </p:sp>
      <p:sp>
        <p:nvSpPr>
          <p:cNvPr id="8" name="Content Placeholder 2"/>
          <p:cNvSpPr txBox="1">
            <a:spLocks/>
          </p:cNvSpPr>
          <p:nvPr/>
        </p:nvSpPr>
        <p:spPr>
          <a:xfrm>
            <a:off x="393279" y="4149080"/>
            <a:ext cx="3674665" cy="216024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gn="ctr">
              <a:buFont typeface="Wingdings" pitchFamily="2" charset="2"/>
              <a:buNone/>
            </a:pPr>
            <a:r>
              <a:rPr lang="en-GB" sz="1800" dirty="0" smtClean="0">
                <a:latin typeface="+mj-lt"/>
                <a:ea typeface="ＭＳ Ｐゴシック" pitchFamily="34" charset="-128"/>
              </a:rPr>
              <a:t>Case study-Guinness at 10.30am</a:t>
            </a:r>
          </a:p>
          <a:p>
            <a:pPr>
              <a:buFont typeface="Wingdings" pitchFamily="2" charset="2"/>
              <a:buNone/>
            </a:pPr>
            <a:endParaRPr lang="en-GB" sz="2800" dirty="0">
              <a:ea typeface="ＭＳ Ｐゴシック" pitchFamily="34" charset="-128"/>
            </a:endParaRPr>
          </a:p>
        </p:txBody>
      </p:sp>
      <p:sp>
        <p:nvSpPr>
          <p:cNvPr id="9" name="Content Placeholder 2"/>
          <p:cNvSpPr txBox="1">
            <a:spLocks/>
          </p:cNvSpPr>
          <p:nvPr/>
        </p:nvSpPr>
        <p:spPr>
          <a:xfrm>
            <a:off x="4892191" y="4293096"/>
            <a:ext cx="3600400" cy="1944216"/>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nSpc>
                <a:spcPct val="90000"/>
              </a:lnSpc>
              <a:buNone/>
              <a:defRPr/>
            </a:pPr>
            <a:r>
              <a:rPr lang="en-GB" sz="1800" dirty="0" smtClean="0">
                <a:latin typeface="+mj-lt"/>
              </a:rPr>
              <a:t>Case study-G-will only eat certain foods at specific locations . E.g. will only eat chicken nuggets at ESPA college</a:t>
            </a:r>
          </a:p>
          <a:p>
            <a:pPr>
              <a:lnSpc>
                <a:spcPct val="90000"/>
              </a:lnSpc>
              <a:defRPr/>
            </a:pPr>
            <a:endParaRPr lang="en-GB" sz="1800" dirty="0"/>
          </a:p>
        </p:txBody>
      </p:sp>
      <p:sp>
        <p:nvSpPr>
          <p:cNvPr id="10" name="Slide Number Placeholder 9"/>
          <p:cNvSpPr>
            <a:spLocks noGrp="1"/>
          </p:cNvSpPr>
          <p:nvPr>
            <p:ph type="sldNum" sz="quarter" idx="12"/>
          </p:nvPr>
        </p:nvSpPr>
        <p:spPr/>
        <p:txBody>
          <a:bodyPr/>
          <a:lstStyle/>
          <a:p>
            <a:fld id="{4A10E0A2-DE91-4F00-8646-995FD834B10C}" type="slidenum">
              <a:rPr lang="en-GB" smtClean="0"/>
              <a:t>20</a:t>
            </a:fld>
            <a:endParaRPr lang="en-GB"/>
          </a:p>
        </p:txBody>
      </p:sp>
      <p:pic>
        <p:nvPicPr>
          <p:cNvPr id="14" name="Picture 7" descr="autism-dinner-600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1964" y="2996952"/>
            <a:ext cx="1477294" cy="71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Users\michelle.elstob\Desktop\thCA66DS6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236" y="4597334"/>
            <a:ext cx="219075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ichelle.elstob\Desktop\thCAWUF4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3000" y="5085184"/>
            <a:ext cx="247878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60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277" y="1988840"/>
            <a:ext cx="3610744" cy="2006900"/>
          </a:xfrm>
          <a:solidFill>
            <a:schemeClr val="bg2"/>
          </a:solidFill>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GB" sz="2000" dirty="0" smtClean="0">
                <a:latin typeface="+mj-lt"/>
              </a:rPr>
              <a:t>TEACCH-physical environment may need to be very structured and often minimal in order give clarity to individual </a:t>
            </a:r>
            <a:endParaRPr lang="en-GB" sz="2000" dirty="0">
              <a:latin typeface="+mj-lt"/>
            </a:endParaRPr>
          </a:p>
        </p:txBody>
      </p:sp>
      <p:sp>
        <p:nvSpPr>
          <p:cNvPr id="5" name="Rectangle 4"/>
          <p:cNvSpPr/>
          <p:nvPr/>
        </p:nvSpPr>
        <p:spPr>
          <a:xfrm>
            <a:off x="467544" y="764704"/>
            <a:ext cx="8208912" cy="1015663"/>
          </a:xfrm>
          <a:prstGeom prst="rect">
            <a:avLst/>
          </a:prstGeom>
        </p:spPr>
        <p:txBody>
          <a:bodyPr wrap="square">
            <a:spAutoFit/>
          </a:bodyPr>
          <a:lstStyle/>
          <a:p>
            <a:pPr algn="ctr"/>
            <a:r>
              <a:rPr lang="en-GB" sz="2000" dirty="0" smtClean="0"/>
              <a:t>Reg. </a:t>
            </a:r>
            <a:r>
              <a:rPr lang="en-GB" sz="2000" dirty="0"/>
              <a:t>15 Premises and equipment</a:t>
            </a:r>
            <a:endParaRPr lang="en-GB" sz="2000" b="1" dirty="0" smtClean="0">
              <a:latin typeface="+mj-lt"/>
            </a:endParaRPr>
          </a:p>
          <a:p>
            <a:pPr algn="ctr"/>
            <a:endParaRPr lang="en-GB" sz="2000" b="1" dirty="0">
              <a:latin typeface="+mj-lt"/>
            </a:endParaRPr>
          </a:p>
          <a:p>
            <a:pPr algn="ctr"/>
            <a:r>
              <a:rPr lang="en-GB" sz="2000" b="1" dirty="0" smtClean="0">
                <a:latin typeface="+mj-lt"/>
              </a:rPr>
              <a:t>Autism specific approach that concerns </a:t>
            </a:r>
            <a:r>
              <a:rPr lang="en-GB" sz="2000" b="1" u="sng" dirty="0" smtClean="0">
                <a:latin typeface="+mj-lt"/>
              </a:rPr>
              <a:t>premises and equipment</a:t>
            </a:r>
            <a:endParaRPr lang="en-GB" sz="2000" u="sng" dirty="0">
              <a:latin typeface="+mj-lt"/>
            </a:endParaRPr>
          </a:p>
        </p:txBody>
      </p:sp>
      <p:sp>
        <p:nvSpPr>
          <p:cNvPr id="7" name="Content Placeholder 2"/>
          <p:cNvSpPr txBox="1">
            <a:spLocks/>
          </p:cNvSpPr>
          <p:nvPr/>
        </p:nvSpPr>
        <p:spPr>
          <a:xfrm>
            <a:off x="4888408" y="1988840"/>
            <a:ext cx="3600400" cy="2160240"/>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buFont typeface="Wingdings" pitchFamily="2" charset="2"/>
              <a:buNone/>
            </a:pPr>
            <a:endParaRPr lang="en-GB" sz="1600" dirty="0">
              <a:ea typeface="ＭＳ Ｐゴシック" pitchFamily="34" charset="-128"/>
            </a:endParaRPr>
          </a:p>
        </p:txBody>
      </p:sp>
      <p:sp>
        <p:nvSpPr>
          <p:cNvPr id="8" name="Content Placeholder 2"/>
          <p:cNvSpPr txBox="1">
            <a:spLocks/>
          </p:cNvSpPr>
          <p:nvPr/>
        </p:nvSpPr>
        <p:spPr>
          <a:xfrm>
            <a:off x="393279" y="4149080"/>
            <a:ext cx="3674665" cy="216024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buFont typeface="Wingdings" pitchFamily="2" charset="2"/>
              <a:buNone/>
            </a:pPr>
            <a:endParaRPr lang="en-GB" sz="2800" dirty="0">
              <a:ea typeface="ＭＳ Ｐゴシック" pitchFamily="34" charset="-128"/>
            </a:endParaRPr>
          </a:p>
        </p:txBody>
      </p:sp>
      <p:sp>
        <p:nvSpPr>
          <p:cNvPr id="9" name="Content Placeholder 2"/>
          <p:cNvSpPr txBox="1">
            <a:spLocks/>
          </p:cNvSpPr>
          <p:nvPr/>
        </p:nvSpPr>
        <p:spPr>
          <a:xfrm>
            <a:off x="4888407" y="4293096"/>
            <a:ext cx="3600401" cy="2088232"/>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nSpc>
                <a:spcPct val="90000"/>
              </a:lnSpc>
              <a:buNone/>
              <a:defRPr/>
            </a:pPr>
            <a:r>
              <a:rPr lang="en-GB" sz="2400" dirty="0" smtClean="0"/>
              <a:t>Case study-M</a:t>
            </a:r>
          </a:p>
          <a:p>
            <a:pPr>
              <a:lnSpc>
                <a:spcPct val="90000"/>
              </a:lnSpc>
              <a:defRPr/>
            </a:pPr>
            <a:endParaRPr lang="en-GB" sz="2400" dirty="0"/>
          </a:p>
        </p:txBody>
      </p:sp>
      <p:sp>
        <p:nvSpPr>
          <p:cNvPr id="10" name="Slide Number Placeholder 9"/>
          <p:cNvSpPr>
            <a:spLocks noGrp="1"/>
          </p:cNvSpPr>
          <p:nvPr>
            <p:ph type="sldNum" sz="quarter" idx="12"/>
          </p:nvPr>
        </p:nvSpPr>
        <p:spPr/>
        <p:txBody>
          <a:bodyPr/>
          <a:lstStyle/>
          <a:p>
            <a:fld id="{4A10E0A2-DE91-4F00-8646-995FD834B10C}" type="slidenum">
              <a:rPr lang="en-GB" smtClean="0"/>
              <a:t>21</a:t>
            </a:fld>
            <a:endParaRPr lang="en-GB"/>
          </a:p>
        </p:txBody>
      </p:sp>
      <p:pic>
        <p:nvPicPr>
          <p:cNvPr id="11" name="Picture 2" descr="E:\photos\shoeboxes 002.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36096" y="2276872"/>
            <a:ext cx="273630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Picture 1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4293096"/>
            <a:ext cx="2808238" cy="190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Users\michelle.elstob\Desktop\thCA6QOFC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977" y="4648906"/>
            <a:ext cx="1959471" cy="147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203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GB" dirty="0" smtClean="0">
              <a:latin typeface="+mj-lt"/>
            </a:endParaRPr>
          </a:p>
          <a:p>
            <a:pPr marL="0" indent="0" algn="ctr">
              <a:buNone/>
            </a:pPr>
            <a:endParaRPr lang="en-GB" dirty="0">
              <a:latin typeface="+mj-lt"/>
            </a:endParaRPr>
          </a:p>
          <a:p>
            <a:pPr marL="0" indent="0" algn="ctr">
              <a:buNone/>
            </a:pPr>
            <a:endParaRPr lang="en-GB" dirty="0" smtClean="0">
              <a:latin typeface="+mj-lt"/>
            </a:endParaRPr>
          </a:p>
          <a:p>
            <a:pPr marL="0" indent="0" algn="ctr">
              <a:buNone/>
            </a:pPr>
            <a:r>
              <a:rPr lang="en-GB" dirty="0" smtClean="0">
                <a:latin typeface="+mj-lt"/>
              </a:rPr>
              <a:t>Questions?</a:t>
            </a:r>
            <a:endParaRPr lang="en-GB" dirty="0">
              <a:latin typeface="+mj-lt"/>
            </a:endParaRPr>
          </a:p>
        </p:txBody>
      </p:sp>
      <p:sp>
        <p:nvSpPr>
          <p:cNvPr id="4" name="Slide Number Placeholder 3"/>
          <p:cNvSpPr>
            <a:spLocks noGrp="1"/>
          </p:cNvSpPr>
          <p:nvPr>
            <p:ph type="sldNum" sz="quarter" idx="12"/>
          </p:nvPr>
        </p:nvSpPr>
        <p:spPr/>
        <p:txBody>
          <a:bodyPr/>
          <a:lstStyle/>
          <a:p>
            <a:fld id="{4A10E0A2-DE91-4F00-8646-995FD834B10C}" type="slidenum">
              <a:rPr lang="en-GB" smtClean="0"/>
              <a:t>22</a:t>
            </a:fld>
            <a:endParaRPr lang="en-GB"/>
          </a:p>
        </p:txBody>
      </p:sp>
    </p:spTree>
    <p:extLst>
      <p:ext uri="{BB962C8B-B14F-4D97-AF65-F5344CB8AC3E}">
        <p14:creationId xmlns:p14="http://schemas.microsoft.com/office/powerpoint/2010/main" val="3536848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2557335"/>
              </p:ext>
            </p:extLst>
          </p:nvPr>
        </p:nvGraphicFramePr>
        <p:xfrm>
          <a:off x="395536" y="1268760"/>
          <a:ext cx="5400600" cy="5017760"/>
        </p:xfrm>
        <a:graphic>
          <a:graphicData uri="http://schemas.openxmlformats.org/drawingml/2006/table">
            <a:tbl>
              <a:tblPr firstRow="1" bandRow="1">
                <a:tableStyleId>{69012ECD-51FC-41F1-AA8D-1B2483CD663E}</a:tableStyleId>
              </a:tblPr>
              <a:tblGrid>
                <a:gridCol w="5400600"/>
              </a:tblGrid>
              <a:tr h="437768">
                <a:tc>
                  <a:txBody>
                    <a:bodyPr/>
                    <a:lstStyle/>
                    <a:p>
                      <a:r>
                        <a:rPr lang="en-GB" dirty="0" smtClean="0">
                          <a:latin typeface="+mj-lt"/>
                        </a:rPr>
                        <a:t>Values and Principles</a:t>
                      </a:r>
                      <a:endParaRPr lang="en-GB" dirty="0">
                        <a:latin typeface="+mj-lt"/>
                      </a:endParaRPr>
                    </a:p>
                  </a:txBody>
                  <a:tcPr/>
                </a:tc>
              </a:tr>
              <a:tr h="437768">
                <a:tc>
                  <a:txBody>
                    <a:bodyPr/>
                    <a:lstStyle/>
                    <a:p>
                      <a:pPr marL="285750" indent="-285750">
                        <a:buFont typeface="Arial" pitchFamily="34" charset="0"/>
                        <a:buChar char="•"/>
                      </a:pPr>
                      <a:r>
                        <a:rPr lang="en-GB" dirty="0" smtClean="0">
                          <a:solidFill>
                            <a:schemeClr val="tx1"/>
                          </a:solidFill>
                          <a:latin typeface="+mj-lt"/>
                        </a:rPr>
                        <a:t>Person centred and autism specific support</a:t>
                      </a:r>
                      <a:endParaRPr lang="en-GB" dirty="0">
                        <a:solidFill>
                          <a:schemeClr val="tx1"/>
                        </a:solidFill>
                        <a:latin typeface="+mj-lt"/>
                      </a:endParaRPr>
                    </a:p>
                  </a:txBody>
                  <a:tcPr/>
                </a:tc>
              </a:tr>
              <a:tr h="437768">
                <a:tc>
                  <a:txBody>
                    <a:bodyPr/>
                    <a:lstStyle/>
                    <a:p>
                      <a:pPr marL="285750" indent="-285750">
                        <a:buFont typeface="Arial" pitchFamily="34" charset="0"/>
                        <a:buChar char="•"/>
                      </a:pPr>
                      <a:r>
                        <a:rPr lang="en-GB" dirty="0" smtClean="0">
                          <a:latin typeface="+mj-lt"/>
                        </a:rPr>
                        <a:t>Focusing</a:t>
                      </a:r>
                      <a:r>
                        <a:rPr lang="en-GB" baseline="0" dirty="0" smtClean="0">
                          <a:latin typeface="+mj-lt"/>
                        </a:rPr>
                        <a:t> on the person’s needs, strengths, wishes interests and aspirations</a:t>
                      </a:r>
                      <a:endParaRPr lang="en-GB" dirty="0">
                        <a:latin typeface="+mj-lt"/>
                      </a:endParaRPr>
                    </a:p>
                  </a:txBody>
                  <a:tcPr/>
                </a:tc>
              </a:tr>
              <a:tr h="437768">
                <a:tc>
                  <a:txBody>
                    <a:bodyPr/>
                    <a:lstStyle/>
                    <a:p>
                      <a:pPr marL="285750" indent="-285750">
                        <a:buFont typeface="Arial" pitchFamily="34" charset="0"/>
                        <a:buChar char="•"/>
                      </a:pPr>
                      <a:r>
                        <a:rPr lang="en-GB" dirty="0" smtClean="0">
                          <a:latin typeface="+mj-lt"/>
                        </a:rPr>
                        <a:t>Flexible</a:t>
                      </a:r>
                      <a:r>
                        <a:rPr lang="en-GB" baseline="0" dirty="0" smtClean="0">
                          <a:latin typeface="+mj-lt"/>
                        </a:rPr>
                        <a:t> and responsive</a:t>
                      </a:r>
                      <a:endParaRPr lang="en-GB" dirty="0">
                        <a:latin typeface="+mj-lt"/>
                      </a:endParaRPr>
                    </a:p>
                  </a:txBody>
                  <a:tcPr/>
                </a:tc>
              </a:tr>
              <a:tr h="437768">
                <a:tc>
                  <a:txBody>
                    <a:bodyPr/>
                    <a:lstStyle/>
                    <a:p>
                      <a:pPr marL="285750" indent="-285750">
                        <a:buFont typeface="Arial" pitchFamily="34" charset="0"/>
                        <a:buChar char="•"/>
                      </a:pPr>
                      <a:r>
                        <a:rPr lang="en-GB" dirty="0" smtClean="0">
                          <a:latin typeface="+mj-lt"/>
                        </a:rPr>
                        <a:t>Value and respect each others</a:t>
                      </a:r>
                      <a:r>
                        <a:rPr lang="en-GB" baseline="0" dirty="0" smtClean="0">
                          <a:latin typeface="+mj-lt"/>
                        </a:rPr>
                        <a:t> uniqueness</a:t>
                      </a:r>
                      <a:endParaRPr lang="en-GB" dirty="0">
                        <a:latin typeface="+mj-lt"/>
                      </a:endParaRPr>
                    </a:p>
                  </a:txBody>
                  <a:tcPr/>
                </a:tc>
              </a:tr>
              <a:tr h="437768">
                <a:tc>
                  <a:txBody>
                    <a:bodyPr/>
                    <a:lstStyle/>
                    <a:p>
                      <a:pPr marL="285750" indent="-285750">
                        <a:buFont typeface="Arial" pitchFamily="34" charset="0"/>
                        <a:buChar char="•"/>
                      </a:pPr>
                      <a:r>
                        <a:rPr lang="en-GB" dirty="0" smtClean="0">
                          <a:latin typeface="+mj-lt"/>
                        </a:rPr>
                        <a:t>Safety,</a:t>
                      </a:r>
                      <a:r>
                        <a:rPr lang="en-GB" baseline="0" dirty="0" smtClean="0">
                          <a:latin typeface="+mj-lt"/>
                        </a:rPr>
                        <a:t> health and wellbeing</a:t>
                      </a:r>
                      <a:endParaRPr lang="en-GB" dirty="0">
                        <a:latin typeface="+mj-lt"/>
                      </a:endParaRPr>
                    </a:p>
                  </a:txBody>
                  <a:tcPr/>
                </a:tc>
              </a:tr>
              <a:tr h="437768">
                <a:tc>
                  <a:txBody>
                    <a:bodyPr/>
                    <a:lstStyle/>
                    <a:p>
                      <a:pPr marL="285750" indent="-285750">
                        <a:buFont typeface="Arial" pitchFamily="34" charset="0"/>
                        <a:buChar char="•"/>
                      </a:pPr>
                      <a:r>
                        <a:rPr lang="en-GB" dirty="0" smtClean="0">
                          <a:latin typeface="+mj-lt"/>
                        </a:rPr>
                        <a:t>Working</a:t>
                      </a:r>
                      <a:r>
                        <a:rPr lang="en-GB" baseline="0" dirty="0" smtClean="0">
                          <a:latin typeface="+mj-lt"/>
                        </a:rPr>
                        <a:t> as equal partners</a:t>
                      </a:r>
                      <a:endParaRPr lang="en-GB" dirty="0">
                        <a:latin typeface="+mj-lt"/>
                      </a:endParaRPr>
                    </a:p>
                  </a:txBody>
                  <a:tcPr/>
                </a:tc>
              </a:tr>
              <a:tr h="437768">
                <a:tc>
                  <a:txBody>
                    <a:bodyPr/>
                    <a:lstStyle/>
                    <a:p>
                      <a:pPr marL="285750" indent="-285750">
                        <a:buFont typeface="Arial" pitchFamily="34" charset="0"/>
                        <a:buChar char="•"/>
                      </a:pPr>
                      <a:r>
                        <a:rPr lang="en-GB" dirty="0" smtClean="0">
                          <a:latin typeface="+mj-lt"/>
                        </a:rPr>
                        <a:t>Living a life they enjoy</a:t>
                      </a:r>
                      <a:endParaRPr lang="en-GB" dirty="0">
                        <a:latin typeface="+mj-lt"/>
                      </a:endParaRPr>
                    </a:p>
                  </a:txBody>
                  <a:tcPr/>
                </a:tc>
              </a:tr>
              <a:tr h="437768">
                <a:tc>
                  <a:txBody>
                    <a:bodyPr/>
                    <a:lstStyle/>
                    <a:p>
                      <a:pPr marL="285750" indent="-285750">
                        <a:buFont typeface="Arial" pitchFamily="34" charset="0"/>
                        <a:buChar char="•"/>
                      </a:pPr>
                      <a:r>
                        <a:rPr lang="en-GB" dirty="0" smtClean="0">
                          <a:latin typeface="+mj-lt"/>
                        </a:rPr>
                        <a:t>Promoting independence</a:t>
                      </a:r>
                      <a:endParaRPr lang="en-GB" dirty="0">
                        <a:latin typeface="+mj-lt"/>
                      </a:endParaRPr>
                    </a:p>
                  </a:txBody>
                  <a:tcPr/>
                </a:tc>
              </a:tr>
              <a:tr h="437768">
                <a:tc>
                  <a:txBody>
                    <a:bodyPr/>
                    <a:lstStyle/>
                    <a:p>
                      <a:pPr marL="285750" indent="-285750">
                        <a:buFont typeface="Arial" pitchFamily="34" charset="0"/>
                        <a:buChar char="•"/>
                      </a:pPr>
                      <a:r>
                        <a:rPr lang="en-GB" dirty="0" smtClean="0">
                          <a:latin typeface="+mj-lt"/>
                        </a:rPr>
                        <a:t>Friendships</a:t>
                      </a:r>
                      <a:r>
                        <a:rPr lang="en-GB" baseline="0" dirty="0" smtClean="0">
                          <a:latin typeface="+mj-lt"/>
                        </a:rPr>
                        <a:t> and relationships</a:t>
                      </a:r>
                      <a:endParaRPr lang="en-GB" dirty="0">
                        <a:latin typeface="+mj-lt"/>
                      </a:endParaRPr>
                    </a:p>
                  </a:txBody>
                  <a:tcPr/>
                </a:tc>
              </a:tr>
              <a:tr h="437768">
                <a:tc>
                  <a:txBody>
                    <a:bodyPr/>
                    <a:lstStyle/>
                    <a:p>
                      <a:pPr marL="285750" indent="-285750">
                        <a:buFont typeface="Arial" pitchFamily="34" charset="0"/>
                        <a:buChar char="•"/>
                      </a:pPr>
                      <a:r>
                        <a:rPr lang="en-GB" dirty="0" smtClean="0">
                          <a:latin typeface="+mj-lt"/>
                        </a:rPr>
                        <a:t>Confidence and self esteem</a:t>
                      </a:r>
                      <a:r>
                        <a:rPr lang="en-GB" baseline="0" dirty="0" smtClean="0">
                          <a:latin typeface="+mj-lt"/>
                        </a:rPr>
                        <a:t> </a:t>
                      </a:r>
                      <a:endParaRPr lang="en-GB" dirty="0">
                        <a:latin typeface="+mj-lt"/>
                      </a:endParaRPr>
                    </a:p>
                  </a:txBody>
                  <a:tcPr/>
                </a:tc>
              </a:tr>
            </a:tbl>
          </a:graphicData>
        </a:graphic>
      </p:graphicFrame>
      <p:sp>
        <p:nvSpPr>
          <p:cNvPr id="2" name="Slide Number Placeholder 1"/>
          <p:cNvSpPr>
            <a:spLocks noGrp="1"/>
          </p:cNvSpPr>
          <p:nvPr>
            <p:ph type="sldNum" sz="quarter" idx="12"/>
          </p:nvPr>
        </p:nvSpPr>
        <p:spPr/>
        <p:txBody>
          <a:bodyPr/>
          <a:lstStyle/>
          <a:p>
            <a:fld id="{4A10E0A2-DE91-4F00-8646-995FD834B10C}" type="slidenum">
              <a:rPr lang="en-GB" smtClean="0"/>
              <a:t>3</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772816"/>
            <a:ext cx="2956493" cy="3567417"/>
          </a:xfrm>
          <a:prstGeom prst="rect">
            <a:avLst/>
          </a:prstGeom>
        </p:spPr>
      </p:pic>
    </p:spTree>
    <p:extLst>
      <p:ext uri="{BB962C8B-B14F-4D97-AF65-F5344CB8AC3E}">
        <p14:creationId xmlns:p14="http://schemas.microsoft.com/office/powerpoint/2010/main" val="481718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2652904"/>
          </a:xfrm>
        </p:spPr>
        <p:txBody>
          <a:bodyPr>
            <a:noAutofit/>
          </a:bodyPr>
          <a:lstStyle/>
          <a:p>
            <a:r>
              <a:rPr lang="en-GB" sz="5400" dirty="0" smtClean="0"/>
              <a:t>CQC Regulations-2015</a:t>
            </a:r>
            <a:endParaRPr lang="en-GB" sz="5400" dirty="0"/>
          </a:p>
        </p:txBody>
      </p:sp>
      <p:sp>
        <p:nvSpPr>
          <p:cNvPr id="3" name="Slide Number Placeholder 2"/>
          <p:cNvSpPr>
            <a:spLocks noGrp="1"/>
          </p:cNvSpPr>
          <p:nvPr>
            <p:ph type="sldNum" sz="quarter" idx="12"/>
          </p:nvPr>
        </p:nvSpPr>
        <p:spPr/>
        <p:txBody>
          <a:bodyPr/>
          <a:lstStyle/>
          <a:p>
            <a:fld id="{4A10E0A2-DE91-4F00-8646-995FD834B10C}" type="slidenum">
              <a:rPr lang="en-GB" smtClean="0"/>
              <a:t>4</a:t>
            </a:fld>
            <a:endParaRPr lang="en-GB"/>
          </a:p>
        </p:txBody>
      </p:sp>
    </p:spTree>
    <p:extLst>
      <p:ext uri="{BB962C8B-B14F-4D97-AF65-F5344CB8AC3E}">
        <p14:creationId xmlns:p14="http://schemas.microsoft.com/office/powerpoint/2010/main" val="1096614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 9- Person-centered care</a:t>
            </a:r>
            <a:endParaRPr lang="en-GB" dirty="0"/>
          </a:p>
        </p:txBody>
      </p:sp>
      <p:sp>
        <p:nvSpPr>
          <p:cNvPr id="3" name="Content Placeholder 2"/>
          <p:cNvSpPr>
            <a:spLocks noGrp="1"/>
          </p:cNvSpPr>
          <p:nvPr>
            <p:ph idx="1"/>
          </p:nvPr>
        </p:nvSpPr>
        <p:spPr>
          <a:xfrm>
            <a:off x="395536" y="2780928"/>
            <a:ext cx="8229600" cy="2880320"/>
          </a:xfrm>
        </p:spPr>
        <p:txBody>
          <a:bodyPr/>
          <a:lstStyle/>
          <a:p>
            <a:pPr marL="0" indent="0">
              <a:buNone/>
            </a:pPr>
            <a:r>
              <a:rPr lang="en-GB" dirty="0" smtClean="0"/>
              <a:t>The care and treatment of service users must be:</a:t>
            </a:r>
          </a:p>
          <a:p>
            <a:pPr marL="0" indent="0">
              <a:buNone/>
            </a:pPr>
            <a:endParaRPr lang="en-GB" dirty="0" smtClean="0"/>
          </a:p>
          <a:p>
            <a:pPr marL="514350" indent="-514350">
              <a:buFont typeface="+mj-lt"/>
              <a:buAutoNum type="alphaUcPeriod"/>
            </a:pPr>
            <a:r>
              <a:rPr lang="en-GB" dirty="0" smtClean="0"/>
              <a:t>Appropriate</a:t>
            </a:r>
          </a:p>
          <a:p>
            <a:pPr marL="514350" indent="-514350">
              <a:buFont typeface="+mj-lt"/>
              <a:buAutoNum type="alphaUcPeriod"/>
            </a:pPr>
            <a:r>
              <a:rPr lang="en-GB" dirty="0" smtClean="0"/>
              <a:t>Meet their needs, and</a:t>
            </a:r>
          </a:p>
          <a:p>
            <a:pPr marL="514350" indent="-514350">
              <a:buFont typeface="+mj-lt"/>
              <a:buAutoNum type="alphaUcPeriod"/>
            </a:pPr>
            <a:r>
              <a:rPr lang="en-GB" dirty="0" smtClean="0"/>
              <a:t>Reflect their preferences</a:t>
            </a:r>
          </a:p>
          <a:p>
            <a:pPr marL="514350" indent="-514350">
              <a:buFont typeface="+mj-lt"/>
              <a:buAutoNum type="alphaUcPeriod"/>
            </a:pPr>
            <a:endParaRPr lang="en-GB" dirty="0"/>
          </a:p>
          <a:p>
            <a:pPr marL="514350" indent="-514350">
              <a:buFont typeface="+mj-lt"/>
              <a:buAutoNum type="alphaUcPeriod"/>
            </a:pPr>
            <a:endParaRPr lang="en-GB" dirty="0"/>
          </a:p>
        </p:txBody>
      </p:sp>
      <p:sp>
        <p:nvSpPr>
          <p:cNvPr id="4" name="Slide Number Placeholder 3"/>
          <p:cNvSpPr>
            <a:spLocks noGrp="1"/>
          </p:cNvSpPr>
          <p:nvPr>
            <p:ph type="sldNum" sz="quarter" idx="12"/>
          </p:nvPr>
        </p:nvSpPr>
        <p:spPr/>
        <p:txBody>
          <a:bodyPr/>
          <a:lstStyle/>
          <a:p>
            <a:fld id="{4A10E0A2-DE91-4F00-8646-995FD834B10C}" type="slidenum">
              <a:rPr lang="en-GB" smtClean="0"/>
              <a:t>5</a:t>
            </a:fld>
            <a:endParaRPr lang="en-GB"/>
          </a:p>
        </p:txBody>
      </p:sp>
    </p:spTree>
    <p:extLst>
      <p:ext uri="{BB962C8B-B14F-4D97-AF65-F5344CB8AC3E}">
        <p14:creationId xmlns:p14="http://schemas.microsoft.com/office/powerpoint/2010/main" val="3068427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683"/>
            <a:ext cx="3610744" cy="1853560"/>
          </a:xfrm>
          <a:solidFill>
            <a:schemeClr val="bg2"/>
          </a:solidFill>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GB" dirty="0">
                <a:latin typeface="+mj-lt"/>
              </a:rPr>
              <a:t>Signs around the building, visual cues e.g. location of areas of the building, sometimes words or pictures </a:t>
            </a:r>
          </a:p>
          <a:p>
            <a:pPr marL="0" indent="0">
              <a:buNone/>
            </a:pPr>
            <a:endParaRPr lang="en-GB" dirty="0"/>
          </a:p>
        </p:txBody>
      </p:sp>
      <p:sp>
        <p:nvSpPr>
          <p:cNvPr id="5" name="Rectangle 4"/>
          <p:cNvSpPr/>
          <p:nvPr/>
        </p:nvSpPr>
        <p:spPr>
          <a:xfrm>
            <a:off x="467544" y="548680"/>
            <a:ext cx="8208912" cy="707886"/>
          </a:xfrm>
          <a:prstGeom prst="rect">
            <a:avLst/>
          </a:prstGeom>
        </p:spPr>
        <p:txBody>
          <a:bodyPr wrap="square">
            <a:spAutoFit/>
          </a:bodyPr>
          <a:lstStyle/>
          <a:p>
            <a:pPr algn="ctr"/>
            <a:endParaRPr lang="en-GB" sz="2000" b="1" dirty="0" smtClean="0">
              <a:latin typeface="+mj-lt"/>
            </a:endParaRPr>
          </a:p>
          <a:p>
            <a:pPr algn="ctr"/>
            <a:r>
              <a:rPr lang="en-GB" sz="2000" b="1" dirty="0" smtClean="0">
                <a:latin typeface="+mj-lt"/>
              </a:rPr>
              <a:t>Visual supports. Examples that might be seen                    Reg. 9</a:t>
            </a:r>
            <a:endParaRPr lang="en-GB" sz="2000" dirty="0">
              <a:latin typeface="+mj-lt"/>
            </a:endParaRPr>
          </a:p>
        </p:txBody>
      </p:sp>
      <p:sp>
        <p:nvSpPr>
          <p:cNvPr id="7" name="Content Placeholder 2"/>
          <p:cNvSpPr txBox="1">
            <a:spLocks/>
          </p:cNvSpPr>
          <p:nvPr/>
        </p:nvSpPr>
        <p:spPr>
          <a:xfrm>
            <a:off x="5076056" y="1556792"/>
            <a:ext cx="3456384" cy="2376264"/>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lvl="0" indent="0">
              <a:buNone/>
            </a:pPr>
            <a:r>
              <a:rPr lang="en-GB" sz="1800" dirty="0" smtClean="0">
                <a:latin typeface="+mj-lt"/>
              </a:rPr>
              <a:t>Staff boards</a:t>
            </a:r>
          </a:p>
          <a:p>
            <a:pPr marL="0" lvl="0" indent="0">
              <a:buNone/>
            </a:pPr>
            <a:r>
              <a:rPr lang="en-GB" sz="1800" dirty="0" smtClean="0">
                <a:latin typeface="+mj-lt"/>
              </a:rPr>
              <a:t>Case study- “D” understands finish by down </a:t>
            </a:r>
            <a:r>
              <a:rPr lang="en-GB" sz="1800" dirty="0">
                <a:latin typeface="+mj-lt"/>
              </a:rPr>
              <a:t>the toilet</a:t>
            </a:r>
            <a:r>
              <a:rPr lang="en-GB" sz="1800" dirty="0"/>
              <a:t>.</a:t>
            </a:r>
          </a:p>
        </p:txBody>
      </p:sp>
      <p:sp>
        <p:nvSpPr>
          <p:cNvPr id="8" name="Content Placeholder 2"/>
          <p:cNvSpPr txBox="1">
            <a:spLocks/>
          </p:cNvSpPr>
          <p:nvPr/>
        </p:nvSpPr>
        <p:spPr>
          <a:xfrm>
            <a:off x="430411" y="3717032"/>
            <a:ext cx="3674665" cy="216024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gn="ctr">
              <a:buFont typeface="Wingdings 2"/>
              <a:buNone/>
            </a:pPr>
            <a:r>
              <a:rPr lang="en-GB" dirty="0" smtClean="0">
                <a:latin typeface="+mj-lt"/>
              </a:rPr>
              <a:t>Visual schedules</a:t>
            </a:r>
          </a:p>
          <a:p>
            <a:pPr marL="0" indent="0" algn="ctr">
              <a:buFont typeface="Wingdings 2"/>
              <a:buNone/>
            </a:pPr>
            <a:endParaRPr lang="en-GB" dirty="0"/>
          </a:p>
        </p:txBody>
      </p:sp>
      <p:sp>
        <p:nvSpPr>
          <p:cNvPr id="9" name="Content Placeholder 2"/>
          <p:cNvSpPr txBox="1">
            <a:spLocks/>
          </p:cNvSpPr>
          <p:nvPr/>
        </p:nvSpPr>
        <p:spPr>
          <a:xfrm>
            <a:off x="4712171" y="4437112"/>
            <a:ext cx="3960440" cy="18002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nSpc>
                <a:spcPct val="90000"/>
              </a:lnSpc>
              <a:buNone/>
              <a:defRPr/>
            </a:pPr>
            <a:r>
              <a:rPr lang="en-GB" sz="2400" dirty="0" smtClean="0">
                <a:latin typeface="+mj-lt"/>
              </a:rPr>
              <a:t>Symbols to indicate finish</a:t>
            </a:r>
          </a:p>
          <a:p>
            <a:pPr>
              <a:lnSpc>
                <a:spcPct val="90000"/>
              </a:lnSpc>
              <a:defRPr/>
            </a:pPr>
            <a:endParaRPr lang="en-GB" sz="2400" dirty="0"/>
          </a:p>
        </p:txBody>
      </p:sp>
      <p:sp>
        <p:nvSpPr>
          <p:cNvPr id="10" name="Slide Number Placeholder 9"/>
          <p:cNvSpPr>
            <a:spLocks noGrp="1"/>
          </p:cNvSpPr>
          <p:nvPr>
            <p:ph type="sldNum" sz="quarter" idx="12"/>
          </p:nvPr>
        </p:nvSpPr>
        <p:spPr/>
        <p:txBody>
          <a:bodyPr/>
          <a:lstStyle/>
          <a:p>
            <a:fld id="{4A10E0A2-DE91-4F00-8646-995FD834B10C}" type="slidenum">
              <a:rPr lang="en-GB" smtClean="0"/>
              <a:t>6</a:t>
            </a:fld>
            <a:endParaRPr lang="en-GB"/>
          </a:p>
        </p:txBody>
      </p:sp>
      <p:pic>
        <p:nvPicPr>
          <p:cNvPr id="12" name="Picture 2" descr="\\Espa-tsksvr01\Tasker\User\Homes\bev.stewart\My Pictures\100_10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488" b="10488"/>
          <a:stretch/>
        </p:blipFill>
        <p:spPr bwMode="auto">
          <a:xfrm>
            <a:off x="701004" y="4211238"/>
            <a:ext cx="3133477" cy="13787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Espa-tsksvr01\Tasker\User\Homes\bev.stewart\My Pictures\100_10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2100" y="2492896"/>
            <a:ext cx="2664296" cy="12961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lisa.belshaw\Desktop\IMG_02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4970919"/>
            <a:ext cx="2304256" cy="115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38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3610744" cy="1853560"/>
          </a:xfrm>
          <a:solidFill>
            <a:schemeClr val="bg2"/>
          </a:solidFill>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buNone/>
            </a:pPr>
            <a:r>
              <a:rPr lang="en-GB" dirty="0" smtClean="0">
                <a:latin typeface="+mj-lt"/>
              </a:rPr>
              <a:t>Staff sitting alongside people not saying anything. At mealtimes people may be quiet-staff may be encouraged not to talk or interact with a person if this works best for the person.</a:t>
            </a:r>
            <a:endParaRPr lang="en-GB" dirty="0">
              <a:latin typeface="+mj-lt"/>
            </a:endParaRPr>
          </a:p>
        </p:txBody>
      </p:sp>
      <p:sp>
        <p:nvSpPr>
          <p:cNvPr id="5" name="Rectangle 4"/>
          <p:cNvSpPr/>
          <p:nvPr/>
        </p:nvSpPr>
        <p:spPr>
          <a:xfrm>
            <a:off x="480759" y="476672"/>
            <a:ext cx="8208912" cy="1015663"/>
          </a:xfrm>
          <a:prstGeom prst="rect">
            <a:avLst/>
          </a:prstGeom>
        </p:spPr>
        <p:txBody>
          <a:bodyPr wrap="square">
            <a:spAutoFit/>
          </a:bodyPr>
          <a:lstStyle/>
          <a:p>
            <a:pPr algn="ctr"/>
            <a:endParaRPr lang="en-GB" sz="2000" b="1" dirty="0" smtClean="0">
              <a:latin typeface="+mj-lt"/>
            </a:endParaRPr>
          </a:p>
          <a:p>
            <a:pPr algn="ctr"/>
            <a:r>
              <a:rPr lang="en-GB" sz="2000" b="1" dirty="0" smtClean="0">
                <a:latin typeface="+mj-lt"/>
              </a:rPr>
              <a:t>Autism specific approach around communication and social interaction</a:t>
            </a:r>
          </a:p>
          <a:p>
            <a:pPr algn="ctr"/>
            <a:r>
              <a:rPr lang="en-GB" sz="2000" b="1" dirty="0" smtClean="0">
                <a:latin typeface="+mj-lt"/>
              </a:rPr>
              <a:t>                                                                                                                               Reg. 9</a:t>
            </a:r>
            <a:endParaRPr lang="en-GB" sz="2000" dirty="0">
              <a:latin typeface="+mj-lt"/>
            </a:endParaRPr>
          </a:p>
        </p:txBody>
      </p:sp>
      <p:sp>
        <p:nvSpPr>
          <p:cNvPr id="7" name="Content Placeholder 2"/>
          <p:cNvSpPr txBox="1">
            <a:spLocks/>
          </p:cNvSpPr>
          <p:nvPr/>
        </p:nvSpPr>
        <p:spPr>
          <a:xfrm>
            <a:off x="4932040" y="1988840"/>
            <a:ext cx="3600400" cy="1872208"/>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nSpc>
                <a:spcPct val="90000"/>
              </a:lnSpc>
              <a:buNone/>
              <a:defRPr/>
            </a:pPr>
            <a:r>
              <a:rPr lang="en-GB" sz="2000" dirty="0">
                <a:latin typeface="+mj-lt"/>
              </a:rPr>
              <a:t>Firm tone which is assertive and to the point e.g. what’s next point to </a:t>
            </a:r>
            <a:r>
              <a:rPr lang="en-GB" sz="2000" dirty="0" smtClean="0">
                <a:latin typeface="+mj-lt"/>
              </a:rPr>
              <a:t>picture</a:t>
            </a:r>
          </a:p>
          <a:p>
            <a:pPr marL="0" indent="0">
              <a:lnSpc>
                <a:spcPct val="90000"/>
              </a:lnSpc>
              <a:buNone/>
              <a:defRPr/>
            </a:pPr>
            <a:r>
              <a:rPr lang="en-GB" sz="2000" dirty="0" smtClean="0">
                <a:latin typeface="+mj-lt"/>
              </a:rPr>
              <a:t>Only </a:t>
            </a:r>
            <a:r>
              <a:rPr lang="en-GB" sz="2000" dirty="0">
                <a:latin typeface="+mj-lt"/>
              </a:rPr>
              <a:t>one member of staff talking at once-other staying completely quiet</a:t>
            </a:r>
          </a:p>
          <a:p>
            <a:pPr>
              <a:lnSpc>
                <a:spcPct val="90000"/>
              </a:lnSpc>
              <a:defRPr/>
            </a:pPr>
            <a:endParaRPr lang="en-GB" sz="1800" dirty="0"/>
          </a:p>
        </p:txBody>
      </p:sp>
      <p:sp>
        <p:nvSpPr>
          <p:cNvPr id="8" name="Content Placeholder 2"/>
          <p:cNvSpPr txBox="1">
            <a:spLocks/>
          </p:cNvSpPr>
          <p:nvPr/>
        </p:nvSpPr>
        <p:spPr>
          <a:xfrm>
            <a:off x="393279" y="4149080"/>
            <a:ext cx="3674665" cy="2088232"/>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lvl="0" indent="0">
              <a:buNone/>
            </a:pPr>
            <a:r>
              <a:rPr lang="en-GB" sz="2000" dirty="0">
                <a:latin typeface="+mj-lt"/>
              </a:rPr>
              <a:t>Conversation may be different.  A person may say something to you in the way they want to hear it repeated back to them.  They may repeat until you have said it in the way they want</a:t>
            </a:r>
            <a:r>
              <a:rPr lang="en-GB" sz="2000" b="1" dirty="0">
                <a:latin typeface="+mj-lt"/>
              </a:rPr>
              <a:t>.</a:t>
            </a:r>
          </a:p>
        </p:txBody>
      </p:sp>
      <p:sp>
        <p:nvSpPr>
          <p:cNvPr id="9" name="Content Placeholder 2"/>
          <p:cNvSpPr txBox="1">
            <a:spLocks/>
          </p:cNvSpPr>
          <p:nvPr/>
        </p:nvSpPr>
        <p:spPr>
          <a:xfrm>
            <a:off x="4932039" y="4653136"/>
            <a:ext cx="3600401" cy="1152128"/>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nSpc>
                <a:spcPct val="90000"/>
              </a:lnSpc>
              <a:buNone/>
              <a:defRPr/>
            </a:pPr>
            <a:r>
              <a:rPr lang="en-GB" sz="2000" dirty="0">
                <a:latin typeface="+mj-lt"/>
              </a:rPr>
              <a:t>Lack of social graces so not to overload e.g. </a:t>
            </a:r>
            <a:r>
              <a:rPr lang="en-GB" sz="2000" dirty="0" smtClean="0">
                <a:latin typeface="+mj-lt"/>
              </a:rPr>
              <a:t>no good </a:t>
            </a:r>
            <a:r>
              <a:rPr lang="en-GB" sz="2000" dirty="0">
                <a:latin typeface="+mj-lt"/>
              </a:rPr>
              <a:t>morning, how are you</a:t>
            </a:r>
            <a:r>
              <a:rPr lang="en-GB" sz="2000" dirty="0"/>
              <a:t>?</a:t>
            </a:r>
          </a:p>
        </p:txBody>
      </p:sp>
      <p:sp>
        <p:nvSpPr>
          <p:cNvPr id="10" name="Slide Number Placeholder 9"/>
          <p:cNvSpPr>
            <a:spLocks noGrp="1"/>
          </p:cNvSpPr>
          <p:nvPr>
            <p:ph type="sldNum" sz="quarter" idx="12"/>
          </p:nvPr>
        </p:nvSpPr>
        <p:spPr/>
        <p:txBody>
          <a:bodyPr/>
          <a:lstStyle/>
          <a:p>
            <a:fld id="{4A10E0A2-DE91-4F00-8646-995FD834B10C}" type="slidenum">
              <a:rPr lang="en-GB" smtClean="0"/>
              <a:t>7</a:t>
            </a:fld>
            <a:endParaRPr lang="en-GB"/>
          </a:p>
        </p:txBody>
      </p:sp>
    </p:spTree>
    <p:extLst>
      <p:ext uri="{BB962C8B-B14F-4D97-AF65-F5344CB8AC3E}">
        <p14:creationId xmlns:p14="http://schemas.microsoft.com/office/powerpoint/2010/main" val="3444899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3610744" cy="1349504"/>
          </a:xfrm>
          <a:solidFill>
            <a:schemeClr val="bg2"/>
          </a:solidFill>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sz="2000" dirty="0" smtClean="0">
                <a:latin typeface="+mj-lt"/>
              </a:rPr>
              <a:t>Staff allowing service users lots of processing time-conversation may therefore appear unnatural and stilted</a:t>
            </a:r>
            <a:endParaRPr lang="en-GB" sz="2000" dirty="0">
              <a:latin typeface="+mj-lt"/>
            </a:endParaRPr>
          </a:p>
        </p:txBody>
      </p:sp>
      <p:sp>
        <p:nvSpPr>
          <p:cNvPr id="5" name="Rectangle 4"/>
          <p:cNvSpPr/>
          <p:nvPr/>
        </p:nvSpPr>
        <p:spPr>
          <a:xfrm>
            <a:off x="463699" y="332656"/>
            <a:ext cx="8208912" cy="1323439"/>
          </a:xfrm>
          <a:prstGeom prst="rect">
            <a:avLst/>
          </a:prstGeom>
        </p:spPr>
        <p:txBody>
          <a:bodyPr wrap="square">
            <a:spAutoFit/>
          </a:bodyPr>
          <a:lstStyle/>
          <a:p>
            <a:pPr algn="ctr"/>
            <a:endParaRPr lang="en-GB" sz="2000" b="1" dirty="0" smtClean="0">
              <a:latin typeface="+mj-lt"/>
            </a:endParaRPr>
          </a:p>
          <a:p>
            <a:pPr algn="ctr"/>
            <a:r>
              <a:rPr lang="en-GB" sz="2000" b="1" dirty="0" smtClean="0">
                <a:latin typeface="+mj-lt"/>
              </a:rPr>
              <a:t>Autism specific approach around communication and social interaction? </a:t>
            </a:r>
          </a:p>
          <a:p>
            <a:pPr algn="ctr"/>
            <a:r>
              <a:rPr lang="en-GB" sz="2000" b="1" dirty="0" smtClean="0">
                <a:latin typeface="+mj-lt"/>
              </a:rPr>
              <a:t>  </a:t>
            </a:r>
          </a:p>
          <a:p>
            <a:r>
              <a:rPr lang="en-GB" sz="2000" b="1" dirty="0" smtClean="0">
                <a:latin typeface="+mj-lt"/>
              </a:rPr>
              <a:t>    Reg. 9</a:t>
            </a:r>
            <a:endParaRPr lang="en-GB" sz="2000" dirty="0">
              <a:latin typeface="+mj-lt"/>
            </a:endParaRPr>
          </a:p>
        </p:txBody>
      </p:sp>
      <p:sp>
        <p:nvSpPr>
          <p:cNvPr id="7" name="Content Placeholder 2"/>
          <p:cNvSpPr txBox="1">
            <a:spLocks/>
          </p:cNvSpPr>
          <p:nvPr/>
        </p:nvSpPr>
        <p:spPr>
          <a:xfrm>
            <a:off x="4917491" y="1656095"/>
            <a:ext cx="3600400" cy="2644552"/>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defRPr/>
            </a:pPr>
            <a:r>
              <a:rPr lang="en-GB" sz="2000" dirty="0" smtClean="0">
                <a:latin typeface="+mj-lt"/>
              </a:rPr>
              <a:t>Exaggerated facial expressions may be seen used as individuals may need this to support understanding of language</a:t>
            </a:r>
          </a:p>
          <a:p>
            <a:pPr lvl="0">
              <a:lnSpc>
                <a:spcPct val="90000"/>
              </a:lnSpc>
              <a:defRPr/>
            </a:pPr>
            <a:r>
              <a:rPr lang="en-GB" sz="2000" dirty="0">
                <a:latin typeface="+mj-lt"/>
              </a:rPr>
              <a:t>Conversation may be different.  A person may say something to you in the way they want to hear it repeated back to them.  They may repeat until you have said it in the way they want.</a:t>
            </a:r>
          </a:p>
          <a:p>
            <a:pPr>
              <a:lnSpc>
                <a:spcPct val="90000"/>
              </a:lnSpc>
              <a:defRPr/>
            </a:pPr>
            <a:endParaRPr lang="en-GB" sz="1800" dirty="0" smtClean="0"/>
          </a:p>
          <a:p>
            <a:pPr>
              <a:lnSpc>
                <a:spcPct val="90000"/>
              </a:lnSpc>
              <a:defRPr/>
            </a:pPr>
            <a:endParaRPr lang="en-GB" sz="1800" dirty="0"/>
          </a:p>
        </p:txBody>
      </p:sp>
      <p:sp>
        <p:nvSpPr>
          <p:cNvPr id="8" name="Content Placeholder 2"/>
          <p:cNvSpPr txBox="1">
            <a:spLocks/>
          </p:cNvSpPr>
          <p:nvPr/>
        </p:nvSpPr>
        <p:spPr>
          <a:xfrm>
            <a:off x="393277" y="3573016"/>
            <a:ext cx="3674665" cy="216024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gn="ctr">
              <a:buFont typeface="Wingdings 2"/>
              <a:buNone/>
            </a:pPr>
            <a:r>
              <a:rPr lang="en-GB" dirty="0" smtClean="0">
                <a:latin typeface="+mj-lt"/>
              </a:rPr>
              <a:t>PECS</a:t>
            </a:r>
          </a:p>
          <a:p>
            <a:pPr marL="0" indent="0" algn="ctr">
              <a:buFont typeface="Wingdings 2"/>
              <a:buNone/>
            </a:pPr>
            <a:endParaRPr lang="en-GB" dirty="0"/>
          </a:p>
        </p:txBody>
      </p:sp>
      <p:sp>
        <p:nvSpPr>
          <p:cNvPr id="9" name="Content Placeholder 2"/>
          <p:cNvSpPr txBox="1">
            <a:spLocks/>
          </p:cNvSpPr>
          <p:nvPr/>
        </p:nvSpPr>
        <p:spPr>
          <a:xfrm>
            <a:off x="4917491" y="4653136"/>
            <a:ext cx="3600400" cy="1584176"/>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lnSpc>
                <a:spcPct val="90000"/>
              </a:lnSpc>
              <a:buNone/>
              <a:defRPr/>
            </a:pPr>
            <a:r>
              <a:rPr lang="en-GB" sz="2400" dirty="0" smtClean="0"/>
              <a:t>Makaton</a:t>
            </a:r>
          </a:p>
          <a:p>
            <a:pPr>
              <a:lnSpc>
                <a:spcPct val="90000"/>
              </a:lnSpc>
              <a:defRPr/>
            </a:pPr>
            <a:endParaRPr lang="en-GB" sz="2400" dirty="0"/>
          </a:p>
        </p:txBody>
      </p:sp>
      <p:sp>
        <p:nvSpPr>
          <p:cNvPr id="10" name="Slide Number Placeholder 9"/>
          <p:cNvSpPr>
            <a:spLocks noGrp="1"/>
          </p:cNvSpPr>
          <p:nvPr>
            <p:ph type="sldNum" sz="quarter" idx="12"/>
          </p:nvPr>
        </p:nvSpPr>
        <p:spPr/>
        <p:txBody>
          <a:bodyPr/>
          <a:lstStyle/>
          <a:p>
            <a:fld id="{4A10E0A2-DE91-4F00-8646-995FD834B10C}" type="slidenum">
              <a:rPr lang="en-GB" smtClean="0"/>
              <a:t>8</a:t>
            </a:fld>
            <a:endParaRPr lang="en-GB"/>
          </a:p>
        </p:txBody>
      </p:sp>
      <p:pic>
        <p:nvPicPr>
          <p:cNvPr id="11" name="Picture 3" descr="pe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467" y="4009927"/>
            <a:ext cx="2808287"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SaLT service\Makaton\Makaton Signs\Collection 2014\e\everyone.jpg"/>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794521"/>
            <a:ext cx="1447800" cy="1167115"/>
          </a:xfrm>
          <a:prstGeom prst="rect">
            <a:avLst/>
          </a:prstGeom>
          <a:noFill/>
          <a:ln>
            <a:noFill/>
          </a:ln>
        </p:spPr>
      </p:pic>
    </p:spTree>
    <p:extLst>
      <p:ext uri="{BB962C8B-B14F-4D97-AF65-F5344CB8AC3E}">
        <p14:creationId xmlns:p14="http://schemas.microsoft.com/office/powerpoint/2010/main" val="2154935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794352"/>
          </a:xfrm>
        </p:spPr>
        <p:txBody>
          <a:bodyPr>
            <a:normAutofit fontScale="90000"/>
          </a:bodyPr>
          <a:lstStyle/>
          <a:p>
            <a:r>
              <a:rPr lang="en-GB" sz="3600" dirty="0" smtClean="0"/>
              <a:t>Sensory and communicative needs combined</a:t>
            </a:r>
            <a:r>
              <a:rPr lang="en-GB" dirty="0" smtClean="0"/>
              <a:t>: </a:t>
            </a:r>
            <a:r>
              <a:rPr lang="en-GB" sz="1600" dirty="0" err="1" smtClean="0"/>
              <a:t>Reg</a:t>
            </a:r>
            <a:r>
              <a:rPr lang="en-GB" sz="1600" dirty="0" smtClean="0"/>
              <a:t> 9</a:t>
            </a:r>
            <a:endParaRPr lang="en-GB" sz="1600" dirty="0"/>
          </a:p>
        </p:txBody>
      </p:sp>
      <p:sp>
        <p:nvSpPr>
          <p:cNvPr id="3" name="Content Placeholder 2"/>
          <p:cNvSpPr>
            <a:spLocks noGrp="1"/>
          </p:cNvSpPr>
          <p:nvPr>
            <p:ph idx="1"/>
          </p:nvPr>
        </p:nvSpPr>
        <p:spPr/>
        <p:txBody>
          <a:bodyPr>
            <a:normAutofit fontScale="92500" lnSpcReduction="20000"/>
          </a:bodyPr>
          <a:lstStyle/>
          <a:p>
            <a:pPr marL="0" indent="0">
              <a:buNone/>
            </a:pPr>
            <a:r>
              <a:rPr lang="en-GB" b="1" u="sng" dirty="0" smtClean="0"/>
              <a:t>Case study:</a:t>
            </a:r>
            <a:endParaRPr lang="en-GB" dirty="0"/>
          </a:p>
          <a:p>
            <a:pPr marL="0" indent="0">
              <a:buNone/>
            </a:pPr>
            <a:r>
              <a:rPr lang="en-GB" dirty="0" smtClean="0"/>
              <a:t>M- </a:t>
            </a:r>
            <a:r>
              <a:rPr lang="en-GB" dirty="0"/>
              <a:t>long history of initiating </a:t>
            </a:r>
            <a:r>
              <a:rPr lang="en-GB" dirty="0" smtClean="0"/>
              <a:t>touch.</a:t>
            </a:r>
          </a:p>
          <a:p>
            <a:pPr marL="0" indent="0">
              <a:buNone/>
            </a:pPr>
            <a:r>
              <a:rPr lang="en-GB" dirty="0" smtClean="0"/>
              <a:t>Grabbing </a:t>
            </a:r>
            <a:r>
              <a:rPr lang="en-GB" dirty="0"/>
              <a:t>others </a:t>
            </a:r>
            <a:r>
              <a:rPr lang="en-GB" dirty="0" smtClean="0"/>
              <a:t>hands ,parts of the </a:t>
            </a:r>
          </a:p>
          <a:p>
            <a:pPr marL="0" indent="0">
              <a:buNone/>
            </a:pPr>
            <a:r>
              <a:rPr lang="en-GB" dirty="0" smtClean="0"/>
              <a:t>body </a:t>
            </a:r>
            <a:r>
              <a:rPr lang="en-GB" dirty="0"/>
              <a:t>and squeezing them, draping </a:t>
            </a:r>
            <a:r>
              <a:rPr lang="en-GB" dirty="0" smtClean="0"/>
              <a:t>leg </a:t>
            </a:r>
          </a:p>
          <a:p>
            <a:pPr marL="0" indent="0">
              <a:buNone/>
            </a:pPr>
            <a:r>
              <a:rPr lang="en-GB" dirty="0" smtClean="0"/>
              <a:t>over </a:t>
            </a:r>
            <a:r>
              <a:rPr lang="en-GB" dirty="0"/>
              <a:t>others legs </a:t>
            </a:r>
            <a:r>
              <a:rPr lang="en-GB" dirty="0" smtClean="0"/>
              <a:t>,and </a:t>
            </a:r>
            <a:r>
              <a:rPr lang="en-GB" dirty="0"/>
              <a:t>tapping his foot against others feet. etc</a:t>
            </a:r>
            <a:r>
              <a:rPr lang="en-GB" dirty="0" smtClean="0"/>
              <a:t>.</a:t>
            </a:r>
          </a:p>
          <a:p>
            <a:pPr marL="0" indent="0">
              <a:buNone/>
            </a:pPr>
            <a:r>
              <a:rPr lang="en-GB" dirty="0" smtClean="0"/>
              <a:t>Sensory </a:t>
            </a:r>
            <a:r>
              <a:rPr lang="en-GB" dirty="0"/>
              <a:t>assessments  concluded that M has </a:t>
            </a:r>
            <a:r>
              <a:rPr lang="en-GB" dirty="0" smtClean="0"/>
              <a:t>a need for  tactile/proprioceptive input .</a:t>
            </a:r>
          </a:p>
          <a:p>
            <a:pPr marL="0" indent="0">
              <a:buNone/>
            </a:pPr>
            <a:r>
              <a:rPr lang="en-GB" dirty="0" smtClean="0"/>
              <a:t>Touch was meeting </a:t>
            </a:r>
            <a:r>
              <a:rPr lang="en-GB" dirty="0"/>
              <a:t>both a </a:t>
            </a:r>
            <a:r>
              <a:rPr lang="en-GB" u="sng" dirty="0"/>
              <a:t>sensory and communicative need. </a:t>
            </a:r>
          </a:p>
          <a:p>
            <a:pPr marL="0" indent="0">
              <a:buNone/>
            </a:pPr>
            <a:r>
              <a:rPr lang="en-GB" dirty="0" smtClean="0"/>
              <a:t>However setting </a:t>
            </a:r>
            <a:r>
              <a:rPr lang="en-GB" dirty="0"/>
              <a:t>safe limits </a:t>
            </a:r>
            <a:r>
              <a:rPr lang="en-GB" dirty="0" smtClean="0"/>
              <a:t>around touch has </a:t>
            </a:r>
            <a:r>
              <a:rPr lang="en-GB" dirty="0"/>
              <a:t>been important due to the ease with which initiated touch can be socially inappropriate for some people and has been known to cause minor injuries such as bruising and scratches. </a:t>
            </a:r>
          </a:p>
          <a:p>
            <a:endParaRPr lang="en-GB" dirty="0"/>
          </a:p>
        </p:txBody>
      </p:sp>
      <p:sp>
        <p:nvSpPr>
          <p:cNvPr id="4" name="Slide Number Placeholder 3"/>
          <p:cNvSpPr>
            <a:spLocks noGrp="1"/>
          </p:cNvSpPr>
          <p:nvPr>
            <p:ph type="sldNum" sz="quarter" idx="12"/>
          </p:nvPr>
        </p:nvSpPr>
        <p:spPr/>
        <p:txBody>
          <a:bodyPr/>
          <a:lstStyle/>
          <a:p>
            <a:fld id="{4A10E0A2-DE91-4F00-8646-995FD834B10C}" type="slidenum">
              <a:rPr lang="en-GB" smtClean="0"/>
              <a:t>9</a:t>
            </a:fld>
            <a:endParaRPr lang="en-GB"/>
          </a:p>
        </p:txBody>
      </p:sp>
    </p:spTree>
    <p:extLst>
      <p:ext uri="{BB962C8B-B14F-4D97-AF65-F5344CB8AC3E}">
        <p14:creationId xmlns:p14="http://schemas.microsoft.com/office/powerpoint/2010/main" val="1623914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B4F4C918202A42B6C31972019FE178" ma:contentTypeVersion="1" ma:contentTypeDescription="Create a new document." ma:contentTypeScope="" ma:versionID="4ec88ce573d2427d07093bfc118f99b1">
  <xsd:schema xmlns:xsd="http://www.w3.org/2001/XMLSchema" xmlns:xs="http://www.w3.org/2001/XMLSchema" xmlns:p="http://schemas.microsoft.com/office/2006/metadata/properties" targetNamespace="http://schemas.microsoft.com/office/2006/metadata/properties" ma:root="true" ma:fieldsID="6b40abd46af4f404b18c833899fc89e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FD76A1-B73F-428C-AECD-6B9219132761}">
  <ds:schemaRefs>
    <ds:schemaRef ds:uri="http://schemas.microsoft.com/sharepoint/v3/contenttype/forms"/>
  </ds:schemaRefs>
</ds:datastoreItem>
</file>

<file path=customXml/itemProps2.xml><?xml version="1.0" encoding="utf-8"?>
<ds:datastoreItem xmlns:ds="http://schemas.openxmlformats.org/officeDocument/2006/customXml" ds:itemID="{237BA2B0-07B5-4A6E-BFEC-00008BCAEF51}">
  <ds:schemaRefs>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63C8DB2C-FDB5-4D2D-922A-7524725E9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Austin</Template>
  <TotalTime>1730</TotalTime>
  <Words>1403</Words>
  <Application>Microsoft Office PowerPoint</Application>
  <PresentationFormat>On-screen Show (4:3)</PresentationFormat>
  <Paragraphs>200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PowerPoint Presentation</vt:lpstr>
      <vt:lpstr>PowerPoint Presentation</vt:lpstr>
      <vt:lpstr>PowerPoint Presentation</vt:lpstr>
      <vt:lpstr>CQC Regulations-2015</vt:lpstr>
      <vt:lpstr>Reg. 9- Person-centered care</vt:lpstr>
      <vt:lpstr>PowerPoint Presentation</vt:lpstr>
      <vt:lpstr>PowerPoint Presentation</vt:lpstr>
      <vt:lpstr>PowerPoint Presentation</vt:lpstr>
      <vt:lpstr>Sensory and communicative needs combined: Reg 9</vt:lpstr>
      <vt:lpstr>PowerPoint Presentation</vt:lpstr>
      <vt:lpstr>Reg 10-Dignity and respect</vt:lpstr>
      <vt:lpstr>PowerPoint Presentation</vt:lpstr>
      <vt:lpstr>Reg 11 Need for consent</vt:lpstr>
      <vt:lpstr>PowerPoint Presentation</vt:lpstr>
      <vt:lpstr>Reg 12 Safe care and treatment</vt:lpstr>
      <vt:lpstr>PowerPoint Presentation</vt:lpstr>
      <vt:lpstr>Reg. 13 Safeguarding service users from abuse and improper treatment </vt:lpstr>
      <vt:lpstr>PowerPoint Presentation</vt:lpstr>
      <vt:lpstr>Reg. 14 Meeting nutritional and hydration needs of service users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and Services for People with Autism Ltd – ESPA</dc:title>
  <dc:creator>Anne Price</dc:creator>
  <cp:lastModifiedBy>Anne Price</cp:lastModifiedBy>
  <cp:revision>119</cp:revision>
  <cp:lastPrinted>2016-01-11T17:20:32Z</cp:lastPrinted>
  <dcterms:created xsi:type="dcterms:W3CDTF">2013-06-06T12:02:53Z</dcterms:created>
  <dcterms:modified xsi:type="dcterms:W3CDTF">2016-02-11T15:30:28Z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0x01010063B4F4C918202A42B6C31972019FE178</vt:lpwstr>
  </property>
</Properties>
</file>